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Oswald Bold" charset="1" panose="00000800000000000000"/>
      <p:regular r:id="rId30"/>
    </p:embeddedFont>
    <p:embeddedFont>
      <p:font typeface="Poppins Medium" charset="1" panose="00000600000000000000"/>
      <p:regular r:id="rId31"/>
    </p:embeddedFont>
    <p:embeddedFont>
      <p:font typeface="Poppins Semi-Bold" charset="1" panose="00000700000000000000"/>
      <p:regular r:id="rId32"/>
    </p:embeddedFont>
    <p:embeddedFont>
      <p:font typeface="Poppins Ultra-Bold" charset="1" panose="00000900000000000000"/>
      <p:regular r:id="rId33"/>
    </p:embeddedFont>
    <p:embeddedFont>
      <p:font typeface="Poppins Medium Italics" charset="1" panose="00000600000000000000"/>
      <p:regular r:id="rId34"/>
    </p:embeddedFont>
    <p:embeddedFont>
      <p:font typeface="Poppins Bold" charset="1" panose="00000800000000000000"/>
      <p:regular r:id="rId35"/>
    </p:embeddedFont>
    <p:embeddedFont>
      <p:font typeface="Poppins" charset="1" panose="00000500000000000000"/>
      <p:regular r:id="rId36"/>
    </p:embeddedFont>
    <p:embeddedFont>
      <p:font typeface="Montserrat" charset="1" panose="00000500000000000000"/>
      <p:regular r:id="rId37"/>
    </p:embeddedFont>
    <p:embeddedFont>
      <p:font typeface="Montserrat Ultra-Bold" charset="1" panose="000009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4.png" Type="http://schemas.openxmlformats.org/officeDocument/2006/relationships/image"/><Relationship Id="rId8" Target="../media/image23.png" Type="http://schemas.openxmlformats.org/officeDocument/2006/relationships/image"/><Relationship Id="rId9"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24.png" Type="http://schemas.openxmlformats.org/officeDocument/2006/relationships/image"/><Relationship Id="rId9"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png" Type="http://schemas.openxmlformats.org/officeDocument/2006/relationships/image"/><Relationship Id="rId8" Target="../media/image2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11218168" y="0"/>
            <a:ext cx="9144000" cy="10287000"/>
            <a:chOff x="0" y="0"/>
            <a:chExt cx="12192000" cy="13716000"/>
          </a:xfrm>
        </p:grpSpPr>
        <p:pic>
          <p:nvPicPr>
            <p:cNvPr name="Picture 4" id="4"/>
            <p:cNvPicPr>
              <a:picLocks noChangeAspect="true"/>
            </p:cNvPicPr>
            <p:nvPr/>
          </p:nvPicPr>
          <p:blipFill>
            <a:blip r:embed="rId3"/>
            <a:srcRect l="24944" t="0" r="24944" b="0"/>
            <a:stretch>
              <a:fillRect/>
            </a:stretch>
          </p:blipFill>
          <p:spPr>
            <a:xfrm flipH="false" flipV="false">
              <a:off x="0" y="0"/>
              <a:ext cx="12192000" cy="13716000"/>
            </a:xfrm>
            <a:prstGeom prst="rect">
              <a:avLst/>
            </a:prstGeom>
          </p:spPr>
        </p:pic>
      </p:grpSp>
      <p:sp>
        <p:nvSpPr>
          <p:cNvPr name="Freeform 5" id="5"/>
          <p:cNvSpPr/>
          <p:nvPr/>
        </p:nvSpPr>
        <p:spPr>
          <a:xfrm flipH="false" flipV="false" rot="5400000">
            <a:off x="653598" y="1203839"/>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0571033" y="7744073"/>
            <a:ext cx="0" cy="3028453"/>
          </a:xfrm>
          <a:prstGeom prst="line">
            <a:avLst/>
          </a:prstGeom>
          <a:ln cap="flat" w="38100">
            <a:solidFill>
              <a:srgbClr val="0B5795"/>
            </a:solidFill>
            <a:prstDash val="solid"/>
            <a:headEnd type="none" len="sm" w="sm"/>
            <a:tailEnd type="none" len="sm" w="sm"/>
          </a:ln>
        </p:spPr>
      </p:sp>
      <p:sp>
        <p:nvSpPr>
          <p:cNvPr name="Freeform 7" id="7"/>
          <p:cNvSpPr/>
          <p:nvPr/>
        </p:nvSpPr>
        <p:spPr>
          <a:xfrm flipH="false" flipV="false" rot="0">
            <a:off x="346722" y="408134"/>
            <a:ext cx="792080" cy="861880"/>
          </a:xfrm>
          <a:custGeom>
            <a:avLst/>
            <a:gdLst/>
            <a:ahLst/>
            <a:cxnLst/>
            <a:rect r="r" b="b" t="t" l="l"/>
            <a:pathLst>
              <a:path h="861880" w="792080">
                <a:moveTo>
                  <a:pt x="0" y="0"/>
                </a:moveTo>
                <a:lnTo>
                  <a:pt x="792080" y="0"/>
                </a:lnTo>
                <a:lnTo>
                  <a:pt x="792080" y="861880"/>
                </a:lnTo>
                <a:lnTo>
                  <a:pt x="0" y="861880"/>
                </a:lnTo>
                <a:lnTo>
                  <a:pt x="0" y="0"/>
                </a:lnTo>
                <a:close/>
              </a:path>
            </a:pathLst>
          </a:custGeom>
          <a:blipFill>
            <a:blip r:embed="rId6"/>
            <a:stretch>
              <a:fillRect l="0" t="0" r="0" b="0"/>
            </a:stretch>
          </a:blipFill>
        </p:spPr>
      </p:sp>
      <p:sp>
        <p:nvSpPr>
          <p:cNvPr name="AutoShape 8" id="8"/>
          <p:cNvSpPr/>
          <p:nvPr/>
        </p:nvSpPr>
        <p:spPr>
          <a:xfrm>
            <a:off x="428074" y="5357599"/>
            <a:ext cx="3533719" cy="0"/>
          </a:xfrm>
          <a:prstGeom prst="line">
            <a:avLst/>
          </a:prstGeom>
          <a:ln cap="flat" w="38100">
            <a:solidFill>
              <a:srgbClr val="0B5795"/>
            </a:solidFill>
            <a:prstDash val="solid"/>
            <a:headEnd type="none" len="sm" w="sm"/>
            <a:tailEnd type="none" len="sm" w="sm"/>
          </a:ln>
        </p:spPr>
      </p:sp>
      <p:sp>
        <p:nvSpPr>
          <p:cNvPr name="TextBox 9" id="9"/>
          <p:cNvSpPr txBox="true"/>
          <p:nvPr/>
        </p:nvSpPr>
        <p:spPr>
          <a:xfrm rot="0">
            <a:off x="346722" y="2891229"/>
            <a:ext cx="10993472" cy="1402116"/>
          </a:xfrm>
          <a:prstGeom prst="rect">
            <a:avLst/>
          </a:prstGeom>
        </p:spPr>
        <p:txBody>
          <a:bodyPr anchor="t" rtlCol="false" tIns="0" lIns="0" bIns="0" rIns="0">
            <a:spAutoFit/>
          </a:bodyPr>
          <a:lstStyle/>
          <a:p>
            <a:pPr algn="l">
              <a:lnSpc>
                <a:spcPts val="11443"/>
              </a:lnSpc>
              <a:spcBef>
                <a:spcPct val="0"/>
              </a:spcBef>
            </a:pPr>
            <a:r>
              <a:rPr lang="en-US" sz="8173" b="true">
                <a:solidFill>
                  <a:srgbClr val="1B1B1B"/>
                </a:solidFill>
                <a:latin typeface="Oswald Bold"/>
                <a:ea typeface="Oswald Bold"/>
                <a:cs typeface="Oswald Bold"/>
                <a:sym typeface="Oswald Bold"/>
              </a:rPr>
              <a:t>Toba Tourism</a:t>
            </a:r>
          </a:p>
        </p:txBody>
      </p:sp>
      <p:sp>
        <p:nvSpPr>
          <p:cNvPr name="TextBox 10" id="10"/>
          <p:cNvSpPr txBox="true"/>
          <p:nvPr/>
        </p:nvSpPr>
        <p:spPr>
          <a:xfrm rot="0">
            <a:off x="346722" y="3919922"/>
            <a:ext cx="10993472" cy="1402116"/>
          </a:xfrm>
          <a:prstGeom prst="rect">
            <a:avLst/>
          </a:prstGeom>
        </p:spPr>
        <p:txBody>
          <a:bodyPr anchor="t" rtlCol="false" tIns="0" lIns="0" bIns="0" rIns="0">
            <a:spAutoFit/>
          </a:bodyPr>
          <a:lstStyle/>
          <a:p>
            <a:pPr algn="l">
              <a:lnSpc>
                <a:spcPts val="11443"/>
              </a:lnSpc>
              <a:spcBef>
                <a:spcPct val="0"/>
              </a:spcBef>
            </a:pPr>
            <a:r>
              <a:rPr lang="en-US" sz="8173" b="true">
                <a:solidFill>
                  <a:srgbClr val="075F86"/>
                </a:solidFill>
                <a:latin typeface="Oswald Bold"/>
                <a:ea typeface="Oswald Bold"/>
                <a:cs typeface="Oswald Bold"/>
                <a:sym typeface="Oswald Bold"/>
              </a:rPr>
              <a:t>Recommendation System</a:t>
            </a:r>
          </a:p>
        </p:txBody>
      </p:sp>
      <p:sp>
        <p:nvSpPr>
          <p:cNvPr name="TextBox 11" id="11"/>
          <p:cNvSpPr txBox="true"/>
          <p:nvPr/>
        </p:nvSpPr>
        <p:spPr>
          <a:xfrm rot="0">
            <a:off x="346722" y="5451013"/>
            <a:ext cx="8115300" cy="509920"/>
          </a:xfrm>
          <a:prstGeom prst="rect">
            <a:avLst/>
          </a:prstGeom>
        </p:spPr>
        <p:txBody>
          <a:bodyPr anchor="t" rtlCol="false" tIns="0" lIns="0" bIns="0" rIns="0">
            <a:spAutoFit/>
          </a:bodyPr>
          <a:lstStyle/>
          <a:p>
            <a:pPr algn="l">
              <a:lnSpc>
                <a:spcPts val="3919"/>
              </a:lnSpc>
              <a:spcBef>
                <a:spcPct val="0"/>
              </a:spcBef>
            </a:pPr>
            <a:r>
              <a:rPr lang="en-US" b="true" sz="2799" spc="-67">
                <a:solidFill>
                  <a:srgbClr val="1B1B1B"/>
                </a:solidFill>
                <a:latin typeface="Poppins Medium"/>
                <a:ea typeface="Poppins Medium"/>
                <a:cs typeface="Poppins Medium"/>
                <a:sym typeface="Poppins Medium"/>
              </a:rPr>
              <a:t>Proyek Akhir Mata Kuliah Sistem Rekomendasi</a:t>
            </a:r>
          </a:p>
        </p:txBody>
      </p:sp>
      <p:sp>
        <p:nvSpPr>
          <p:cNvPr name="TextBox 12" id="12"/>
          <p:cNvSpPr txBox="true"/>
          <p:nvPr/>
        </p:nvSpPr>
        <p:spPr>
          <a:xfrm rot="0">
            <a:off x="181484" y="9789983"/>
            <a:ext cx="9576611" cy="358789"/>
          </a:xfrm>
          <a:prstGeom prst="rect">
            <a:avLst/>
          </a:prstGeom>
        </p:spPr>
        <p:txBody>
          <a:bodyPr anchor="t" rtlCol="false" tIns="0" lIns="0" bIns="0" rIns="0">
            <a:spAutoFit/>
          </a:bodyPr>
          <a:lstStyle/>
          <a:p>
            <a:pPr algn="l">
              <a:lnSpc>
                <a:spcPts val="2799"/>
              </a:lnSpc>
              <a:spcBef>
                <a:spcPct val="0"/>
              </a:spcBef>
            </a:pPr>
            <a:r>
              <a:rPr lang="en-US" b="true" sz="1999" spc="-47">
                <a:solidFill>
                  <a:srgbClr val="1B1B1B"/>
                </a:solidFill>
                <a:latin typeface="Poppins Medium"/>
                <a:ea typeface="Poppins Medium"/>
                <a:cs typeface="Poppins Medium"/>
                <a:sym typeface="Poppins Medium"/>
              </a:rPr>
              <a:t>Link Github: https://github.com/MarkusHutagalung/Project-RecSys-Group09</a:t>
            </a:r>
          </a:p>
        </p:txBody>
      </p:sp>
      <p:sp>
        <p:nvSpPr>
          <p:cNvPr name="TextBox 13" id="13"/>
          <p:cNvSpPr txBox="true"/>
          <p:nvPr/>
        </p:nvSpPr>
        <p:spPr>
          <a:xfrm rot="0">
            <a:off x="1478636" y="543799"/>
            <a:ext cx="10993472" cy="523875"/>
          </a:xfrm>
          <a:prstGeom prst="rect">
            <a:avLst/>
          </a:prstGeom>
        </p:spPr>
        <p:txBody>
          <a:bodyPr anchor="t" rtlCol="false" tIns="0" lIns="0" bIns="0" rIns="0">
            <a:spAutoFit/>
          </a:bodyPr>
          <a:lstStyle/>
          <a:p>
            <a:pPr algn="l">
              <a:lnSpc>
                <a:spcPts val="4200"/>
              </a:lnSpc>
              <a:spcBef>
                <a:spcPct val="0"/>
              </a:spcBef>
            </a:pPr>
            <a:r>
              <a:rPr lang="en-US" sz="3000" b="true">
                <a:solidFill>
                  <a:srgbClr val="075F86"/>
                </a:solidFill>
                <a:latin typeface="Oswald Bold"/>
                <a:ea typeface="Oswald Bold"/>
                <a:cs typeface="Oswald Bold"/>
                <a:sym typeface="Oswald Bold"/>
              </a:rPr>
              <a:t>Group-09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6" id="6"/>
          <p:cNvSpPr txBox="true"/>
          <p:nvPr/>
        </p:nvSpPr>
        <p:spPr>
          <a:xfrm rot="0">
            <a:off x="1181298" y="4392602"/>
            <a:ext cx="15098779" cy="1358920"/>
          </a:xfrm>
          <a:prstGeom prst="rect">
            <a:avLst/>
          </a:prstGeom>
        </p:spPr>
        <p:txBody>
          <a:bodyPr anchor="t" rtlCol="false" tIns="0" lIns="0" bIns="0" rIns="0">
            <a:spAutoFit/>
          </a:bodyPr>
          <a:lstStyle/>
          <a:p>
            <a:pPr algn="l">
              <a:lnSpc>
                <a:spcPts val="11198"/>
              </a:lnSpc>
              <a:spcBef>
                <a:spcPct val="0"/>
              </a:spcBef>
            </a:pPr>
            <a:r>
              <a:rPr lang="en-US" sz="7999" b="true">
                <a:solidFill>
                  <a:srgbClr val="0B5795"/>
                </a:solidFill>
                <a:latin typeface="Oswald Bold"/>
                <a:ea typeface="Oswald Bold"/>
                <a:cs typeface="Oswald Bold"/>
                <a:sym typeface="Oswald Bold"/>
              </a:rPr>
              <a:t>Convolutional Neural Network (CNN)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923" y="1566102"/>
            <a:ext cx="9919922" cy="5720444"/>
          </a:xfrm>
          <a:custGeom>
            <a:avLst/>
            <a:gdLst/>
            <a:ahLst/>
            <a:cxnLst/>
            <a:rect r="r" b="b" t="t" l="l"/>
            <a:pathLst>
              <a:path h="5720444" w="9919922">
                <a:moveTo>
                  <a:pt x="0" y="0"/>
                </a:moveTo>
                <a:lnTo>
                  <a:pt x="9919922" y="0"/>
                </a:lnTo>
                <a:lnTo>
                  <a:pt x="9919922" y="5720443"/>
                </a:lnTo>
                <a:lnTo>
                  <a:pt x="0" y="5720443"/>
                </a:lnTo>
                <a:lnTo>
                  <a:pt x="0" y="0"/>
                </a:lnTo>
                <a:close/>
              </a:path>
            </a:pathLst>
          </a:custGeom>
          <a:blipFill>
            <a:blip r:embed="rId7"/>
            <a:stretch>
              <a:fillRect l="0" t="0" r="0" b="0"/>
            </a:stretch>
          </a:blipFill>
        </p:spPr>
      </p:sp>
      <p:sp>
        <p:nvSpPr>
          <p:cNvPr name="Freeform 6" id="6"/>
          <p:cNvSpPr/>
          <p:nvPr/>
        </p:nvSpPr>
        <p:spPr>
          <a:xfrm flipH="false" flipV="false" rot="0">
            <a:off x="11177341" y="1378478"/>
            <a:ext cx="6692567" cy="6953317"/>
          </a:xfrm>
          <a:custGeom>
            <a:avLst/>
            <a:gdLst/>
            <a:ahLst/>
            <a:cxnLst/>
            <a:rect r="r" b="b" t="t" l="l"/>
            <a:pathLst>
              <a:path h="6953317" w="6692567">
                <a:moveTo>
                  <a:pt x="0" y="0"/>
                </a:moveTo>
                <a:lnTo>
                  <a:pt x="6692567" y="0"/>
                </a:lnTo>
                <a:lnTo>
                  <a:pt x="6692567" y="6953317"/>
                </a:lnTo>
                <a:lnTo>
                  <a:pt x="0" y="6953317"/>
                </a:lnTo>
                <a:lnTo>
                  <a:pt x="0" y="0"/>
                </a:lnTo>
                <a:close/>
              </a:path>
            </a:pathLst>
          </a:custGeom>
          <a:blipFill>
            <a:blip r:embed="rId8"/>
            <a:stretch>
              <a:fillRect l="0" t="0" r="0" b="0"/>
            </a:stretch>
          </a:blipFill>
        </p:spPr>
      </p:sp>
      <p:sp>
        <p:nvSpPr>
          <p:cNvPr name="TextBox 7" id="7"/>
          <p:cNvSpPr txBox="true"/>
          <p:nvPr/>
        </p:nvSpPr>
        <p:spPr>
          <a:xfrm rot="0">
            <a:off x="238515" y="59740"/>
            <a:ext cx="11938928" cy="795036"/>
          </a:xfrm>
          <a:prstGeom prst="rect">
            <a:avLst/>
          </a:prstGeom>
        </p:spPr>
        <p:txBody>
          <a:bodyPr anchor="t" rtlCol="false" tIns="0" lIns="0" bIns="0" rIns="0">
            <a:spAutoFit/>
          </a:bodyPr>
          <a:lstStyle/>
          <a:p>
            <a:pPr algn="l">
              <a:lnSpc>
                <a:spcPts val="6579"/>
              </a:lnSpc>
              <a:spcBef>
                <a:spcPct val="0"/>
              </a:spcBef>
            </a:pPr>
            <a:r>
              <a:rPr lang="en-US" sz="4699" b="true">
                <a:solidFill>
                  <a:srgbClr val="0B5795"/>
                </a:solidFill>
                <a:latin typeface="Oswald Bold"/>
                <a:ea typeface="Oswald Bold"/>
                <a:cs typeface="Oswald Bold"/>
                <a:sym typeface="Oswald Bold"/>
              </a:rPr>
              <a:t>Pembentukan User - Profile &amp; Item - Profile</a:t>
            </a:r>
          </a:p>
        </p:txBody>
      </p:sp>
      <p:sp>
        <p:nvSpPr>
          <p:cNvPr name="TextBox 8" id="8"/>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9" id="9"/>
          <p:cNvSpPr txBox="true"/>
          <p:nvPr/>
        </p:nvSpPr>
        <p:spPr>
          <a:xfrm rot="0">
            <a:off x="610608" y="8465145"/>
            <a:ext cx="16648692" cy="1522609"/>
          </a:xfrm>
          <a:prstGeom prst="rect">
            <a:avLst/>
          </a:prstGeom>
        </p:spPr>
        <p:txBody>
          <a:bodyPr anchor="t" rtlCol="false" tIns="0" lIns="0" bIns="0" rIns="0">
            <a:spAutoFit/>
          </a:bodyPr>
          <a:lstStyle/>
          <a:p>
            <a:pPr algn="just">
              <a:lnSpc>
                <a:spcPts val="3027"/>
              </a:lnSpc>
              <a:spcBef>
                <a:spcPct val="0"/>
              </a:spcBef>
            </a:pPr>
            <a:r>
              <a:rPr lang="en-US" sz="2162" spc="-51">
                <a:solidFill>
                  <a:srgbClr val="000000"/>
                </a:solidFill>
                <a:latin typeface="Poppins"/>
                <a:ea typeface="Poppins"/>
                <a:cs typeface="Poppins"/>
                <a:sym typeface="Poppins"/>
              </a:rPr>
              <a:t>Pembentukan User - Profile &amp; Item - Profile dilakukan dengan</a:t>
            </a:r>
            <a:r>
              <a:rPr lang="en-US" sz="2162" spc="-51">
                <a:solidFill>
                  <a:srgbClr val="000000"/>
                </a:solidFill>
                <a:latin typeface="Poppins"/>
                <a:ea typeface="Poppins"/>
                <a:cs typeface="Poppins"/>
                <a:sym typeface="Poppins"/>
              </a:rPr>
              <a:t> menggunakan NMF untuk membangun profil pengguna dan item dari matriks interaksi yang disediakan. Profil ini berguna dalam konteks sistem rekomendasi, di mana pengguna baru dapat di-rekomendasikan item berdasarkan kemiripan dengan profil yang ada. NMF menjadi metode yang baik karena dapat membantu menangkap hubungan latennya (hidden factors) yang mungkin tidak terlihat dalam data asli.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66099" y="1597759"/>
            <a:ext cx="6980850" cy="2200743"/>
          </a:xfrm>
          <a:custGeom>
            <a:avLst/>
            <a:gdLst/>
            <a:ahLst/>
            <a:cxnLst/>
            <a:rect r="r" b="b" t="t" l="l"/>
            <a:pathLst>
              <a:path h="2200743" w="6980850">
                <a:moveTo>
                  <a:pt x="0" y="0"/>
                </a:moveTo>
                <a:lnTo>
                  <a:pt x="6980850" y="0"/>
                </a:lnTo>
                <a:lnTo>
                  <a:pt x="6980850" y="2200743"/>
                </a:lnTo>
                <a:lnTo>
                  <a:pt x="0" y="2200743"/>
                </a:lnTo>
                <a:lnTo>
                  <a:pt x="0" y="0"/>
                </a:lnTo>
                <a:close/>
              </a:path>
            </a:pathLst>
          </a:custGeom>
          <a:blipFill>
            <a:blip r:embed="rId7"/>
            <a:stretch>
              <a:fillRect l="0" t="0" r="0" b="0"/>
            </a:stretch>
          </a:blipFill>
        </p:spPr>
      </p:sp>
      <p:sp>
        <p:nvSpPr>
          <p:cNvPr name="Freeform 6" id="6"/>
          <p:cNvSpPr/>
          <p:nvPr/>
        </p:nvSpPr>
        <p:spPr>
          <a:xfrm flipH="false" flipV="false" rot="0">
            <a:off x="266099" y="3771486"/>
            <a:ext cx="7411598" cy="6300687"/>
          </a:xfrm>
          <a:custGeom>
            <a:avLst/>
            <a:gdLst/>
            <a:ahLst/>
            <a:cxnLst/>
            <a:rect r="r" b="b" t="t" l="l"/>
            <a:pathLst>
              <a:path h="6300687" w="7411598">
                <a:moveTo>
                  <a:pt x="0" y="0"/>
                </a:moveTo>
                <a:lnTo>
                  <a:pt x="7411598" y="0"/>
                </a:lnTo>
                <a:lnTo>
                  <a:pt x="7411598" y="6300688"/>
                </a:lnTo>
                <a:lnTo>
                  <a:pt x="0" y="6300688"/>
                </a:lnTo>
                <a:lnTo>
                  <a:pt x="0" y="0"/>
                </a:lnTo>
                <a:close/>
              </a:path>
            </a:pathLst>
          </a:custGeom>
          <a:blipFill>
            <a:blip r:embed="rId8"/>
            <a:stretch>
              <a:fillRect l="0" t="0" r="0" b="0"/>
            </a:stretch>
          </a:blipFill>
        </p:spPr>
      </p:sp>
      <p:sp>
        <p:nvSpPr>
          <p:cNvPr name="TextBox 7" id="7"/>
          <p:cNvSpPr txBox="true"/>
          <p:nvPr/>
        </p:nvSpPr>
        <p:spPr>
          <a:xfrm rot="0">
            <a:off x="266099" y="240278"/>
            <a:ext cx="11938928" cy="877586"/>
          </a:xfrm>
          <a:prstGeom prst="rect">
            <a:avLst/>
          </a:prstGeom>
        </p:spPr>
        <p:txBody>
          <a:bodyPr anchor="t" rtlCol="false" tIns="0" lIns="0" bIns="0" rIns="0">
            <a:spAutoFit/>
          </a:bodyPr>
          <a:lstStyle/>
          <a:p>
            <a:pPr algn="l">
              <a:lnSpc>
                <a:spcPts val="7279"/>
              </a:lnSpc>
              <a:spcBef>
                <a:spcPct val="0"/>
              </a:spcBef>
            </a:pPr>
            <a:r>
              <a:rPr lang="en-US" sz="5199" b="true">
                <a:solidFill>
                  <a:srgbClr val="0B5795"/>
                </a:solidFill>
                <a:latin typeface="Oswald Bold"/>
                <a:ea typeface="Oswald Bold"/>
                <a:cs typeface="Oswald Bold"/>
                <a:sym typeface="Oswald Bold"/>
              </a:rPr>
              <a:t>Proses Tuning dan Modelling</a:t>
            </a:r>
          </a:p>
        </p:txBody>
      </p:sp>
      <p:sp>
        <p:nvSpPr>
          <p:cNvPr name="TextBox 8" id="8"/>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9" id="9"/>
          <p:cNvSpPr txBox="true"/>
          <p:nvPr/>
        </p:nvSpPr>
        <p:spPr>
          <a:xfrm rot="0">
            <a:off x="8840095" y="2127574"/>
            <a:ext cx="9335118" cy="7291937"/>
          </a:xfrm>
          <a:prstGeom prst="rect">
            <a:avLst/>
          </a:prstGeom>
        </p:spPr>
        <p:txBody>
          <a:bodyPr anchor="t" rtlCol="false" tIns="0" lIns="0" bIns="0" rIns="0">
            <a:spAutoFit/>
          </a:bodyPr>
          <a:lstStyle/>
          <a:p>
            <a:pPr algn="just">
              <a:lnSpc>
                <a:spcPts val="3382"/>
              </a:lnSpc>
              <a:spcBef>
                <a:spcPct val="0"/>
              </a:spcBef>
            </a:pPr>
            <a:r>
              <a:rPr lang="en-US" sz="2415" spc="-57">
                <a:solidFill>
                  <a:srgbClr val="000000"/>
                </a:solidFill>
                <a:latin typeface="Poppins"/>
                <a:ea typeface="Poppins"/>
                <a:cs typeface="Poppins"/>
                <a:sym typeface="Poppins"/>
              </a:rPr>
              <a:t>Proses tuning hyperparameter dalam model ini dilakukan menggunakan </a:t>
            </a:r>
            <a:r>
              <a:rPr lang="en-US" b="true" sz="2415" spc="-57">
                <a:solidFill>
                  <a:srgbClr val="000000"/>
                </a:solidFill>
                <a:latin typeface="Poppins Bold"/>
                <a:ea typeface="Poppins Bold"/>
                <a:cs typeface="Poppins Bold"/>
                <a:sym typeface="Poppins Bold"/>
              </a:rPr>
              <a:t>Keras Tuner</a:t>
            </a:r>
            <a:r>
              <a:rPr lang="en-US" sz="2415" spc="-57">
                <a:solidFill>
                  <a:srgbClr val="000000"/>
                </a:solidFill>
                <a:latin typeface="Poppins"/>
                <a:ea typeface="Poppins"/>
                <a:cs typeface="Poppins"/>
                <a:sym typeface="Poppins"/>
              </a:rPr>
              <a:t>, yang mengoptimalkan konfigurasi model untuk meningkatkan kinerja dalam tugas prediksi rating. Pertama, data interaksi pengguna-item dikonversi menjadi triplet (user-item-rating), dan fitur pengguna serta item diolah menjadi bentuk one-hot encoding. Kemudian, model dibangun dengan berbagai kombinasi hyperparameter, seperti jumlah unit di setiap layer tersembunyi, tingkat dropout, dan learning rate. RandomSearch digunakan untuk mengeksplorasi ruang hyperparameter, di mana model di-fit pada data pelatihan dengan evaluasi kinerja menggunakan validation set untuk setiap kombinasi. Setelah penyelesaian semua percobaan, Keras Tuner menentukan kombinasi hyperparameter terbaik berdasarkan nilai loss. Akhirnya, model dengan hyperparameter terbaik dibangun dan dilatih kembali untuk memastikan bahwa model tersebut dioptimalkan sebelum diterapkan dalam prediksi.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38962" y="1601042"/>
            <a:ext cx="13792267" cy="7084917"/>
          </a:xfrm>
          <a:custGeom>
            <a:avLst/>
            <a:gdLst/>
            <a:ahLst/>
            <a:cxnLst/>
            <a:rect r="r" b="b" t="t" l="l"/>
            <a:pathLst>
              <a:path h="7084917" w="13792267">
                <a:moveTo>
                  <a:pt x="0" y="0"/>
                </a:moveTo>
                <a:lnTo>
                  <a:pt x="13792268" y="0"/>
                </a:lnTo>
                <a:lnTo>
                  <a:pt x="13792268" y="7084916"/>
                </a:lnTo>
                <a:lnTo>
                  <a:pt x="0" y="7084916"/>
                </a:lnTo>
                <a:lnTo>
                  <a:pt x="0" y="0"/>
                </a:lnTo>
                <a:close/>
              </a:path>
            </a:pathLst>
          </a:custGeom>
          <a:blipFill>
            <a:blip r:embed="rId7"/>
            <a:stretch>
              <a:fillRect l="0" t="0" r="0" b="0"/>
            </a:stretch>
          </a:blipFill>
        </p:spPr>
      </p:sp>
      <p:sp>
        <p:nvSpPr>
          <p:cNvPr name="TextBox 6" id="6"/>
          <p:cNvSpPr txBox="true"/>
          <p:nvPr/>
        </p:nvSpPr>
        <p:spPr>
          <a:xfrm rot="0">
            <a:off x="238515" y="59740"/>
            <a:ext cx="11938928" cy="1623711"/>
          </a:xfrm>
          <a:prstGeom prst="rect">
            <a:avLst/>
          </a:prstGeom>
        </p:spPr>
        <p:txBody>
          <a:bodyPr anchor="t" rtlCol="false" tIns="0" lIns="0" bIns="0" rIns="0">
            <a:spAutoFit/>
          </a:bodyPr>
          <a:lstStyle/>
          <a:p>
            <a:pPr algn="l">
              <a:lnSpc>
                <a:spcPts val="6579"/>
              </a:lnSpc>
            </a:pPr>
            <a:r>
              <a:rPr lang="en-US" sz="4699" b="true">
                <a:solidFill>
                  <a:srgbClr val="0B5795"/>
                </a:solidFill>
                <a:latin typeface="Oswald Bold"/>
                <a:ea typeface="Oswald Bold"/>
                <a:cs typeface="Oswald Bold"/>
                <a:sym typeface="Oswald Bold"/>
              </a:rPr>
              <a:t>Visualisasi Training vs Validation Loss</a:t>
            </a:r>
          </a:p>
          <a:p>
            <a:pPr algn="l">
              <a:lnSpc>
                <a:spcPts val="6579"/>
              </a:lnSpc>
              <a:spcBef>
                <a:spcPct val="0"/>
              </a:spcBef>
            </a:pPr>
          </a:p>
        </p:txBody>
      </p:sp>
      <p:sp>
        <p:nvSpPr>
          <p:cNvPr name="TextBox 7" id="7"/>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31837" y="2661461"/>
            <a:ext cx="8154110" cy="4964079"/>
          </a:xfrm>
          <a:custGeom>
            <a:avLst/>
            <a:gdLst/>
            <a:ahLst/>
            <a:cxnLst/>
            <a:rect r="r" b="b" t="t" l="l"/>
            <a:pathLst>
              <a:path h="4964079" w="8154110">
                <a:moveTo>
                  <a:pt x="0" y="0"/>
                </a:moveTo>
                <a:lnTo>
                  <a:pt x="8154110" y="0"/>
                </a:lnTo>
                <a:lnTo>
                  <a:pt x="8154110" y="4964078"/>
                </a:lnTo>
                <a:lnTo>
                  <a:pt x="0" y="4964078"/>
                </a:lnTo>
                <a:lnTo>
                  <a:pt x="0" y="0"/>
                </a:lnTo>
                <a:close/>
              </a:path>
            </a:pathLst>
          </a:custGeom>
          <a:blipFill>
            <a:blip r:embed="rId7"/>
            <a:stretch>
              <a:fillRect l="0" t="0" r="0" b="0"/>
            </a:stretch>
          </a:blipFill>
        </p:spPr>
      </p:sp>
      <p:sp>
        <p:nvSpPr>
          <p:cNvPr name="Freeform 6" id="6"/>
          <p:cNvSpPr/>
          <p:nvPr/>
        </p:nvSpPr>
        <p:spPr>
          <a:xfrm flipH="false" flipV="false" rot="0">
            <a:off x="8761570" y="2228991"/>
            <a:ext cx="9413643" cy="5396549"/>
          </a:xfrm>
          <a:custGeom>
            <a:avLst/>
            <a:gdLst/>
            <a:ahLst/>
            <a:cxnLst/>
            <a:rect r="r" b="b" t="t" l="l"/>
            <a:pathLst>
              <a:path h="5396549" w="9413643">
                <a:moveTo>
                  <a:pt x="0" y="0"/>
                </a:moveTo>
                <a:lnTo>
                  <a:pt x="9413642" y="0"/>
                </a:lnTo>
                <a:lnTo>
                  <a:pt x="9413642" y="5396548"/>
                </a:lnTo>
                <a:lnTo>
                  <a:pt x="0" y="5396548"/>
                </a:lnTo>
                <a:lnTo>
                  <a:pt x="0" y="0"/>
                </a:lnTo>
                <a:close/>
              </a:path>
            </a:pathLst>
          </a:custGeom>
          <a:blipFill>
            <a:blip r:embed="rId8"/>
            <a:stretch>
              <a:fillRect l="0" t="0" r="0" b="0"/>
            </a:stretch>
          </a:blipFill>
        </p:spPr>
      </p:sp>
      <p:sp>
        <p:nvSpPr>
          <p:cNvPr name="TextBox 7" id="7"/>
          <p:cNvSpPr txBox="true"/>
          <p:nvPr/>
        </p:nvSpPr>
        <p:spPr>
          <a:xfrm rot="0">
            <a:off x="238515" y="59740"/>
            <a:ext cx="11938928" cy="1623711"/>
          </a:xfrm>
          <a:prstGeom prst="rect">
            <a:avLst/>
          </a:prstGeom>
        </p:spPr>
        <p:txBody>
          <a:bodyPr anchor="t" rtlCol="false" tIns="0" lIns="0" bIns="0" rIns="0">
            <a:spAutoFit/>
          </a:bodyPr>
          <a:lstStyle/>
          <a:p>
            <a:pPr algn="l">
              <a:lnSpc>
                <a:spcPts val="6579"/>
              </a:lnSpc>
            </a:pPr>
            <a:r>
              <a:rPr lang="en-US" sz="4699" b="true">
                <a:solidFill>
                  <a:srgbClr val="0B5795"/>
                </a:solidFill>
                <a:latin typeface="Oswald Bold"/>
                <a:ea typeface="Oswald Bold"/>
                <a:cs typeface="Oswald Bold"/>
                <a:sym typeface="Oswald Bold"/>
              </a:rPr>
              <a:t>Visualisasi Evaluasi</a:t>
            </a:r>
          </a:p>
          <a:p>
            <a:pPr algn="l">
              <a:lnSpc>
                <a:spcPts val="6579"/>
              </a:lnSpc>
              <a:spcBef>
                <a:spcPct val="0"/>
              </a:spcBef>
            </a:pPr>
          </a:p>
        </p:txBody>
      </p:sp>
      <p:sp>
        <p:nvSpPr>
          <p:cNvPr name="TextBox 8" id="8"/>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6" id="6"/>
          <p:cNvSpPr txBox="true"/>
          <p:nvPr/>
        </p:nvSpPr>
        <p:spPr>
          <a:xfrm rot="0">
            <a:off x="3673957" y="4107240"/>
            <a:ext cx="13585343" cy="2910863"/>
          </a:xfrm>
          <a:prstGeom prst="rect">
            <a:avLst/>
          </a:prstGeom>
        </p:spPr>
        <p:txBody>
          <a:bodyPr anchor="t" rtlCol="false" tIns="0" lIns="0" bIns="0" rIns="0">
            <a:spAutoFit/>
          </a:bodyPr>
          <a:lstStyle/>
          <a:p>
            <a:pPr algn="l">
              <a:lnSpc>
                <a:spcPts val="11758"/>
              </a:lnSpc>
            </a:pPr>
            <a:r>
              <a:rPr lang="en-US" sz="8399" b="true">
                <a:solidFill>
                  <a:srgbClr val="0B5795"/>
                </a:solidFill>
                <a:latin typeface="Oswald Bold"/>
                <a:ea typeface="Oswald Bold"/>
                <a:cs typeface="Oswald Bold"/>
                <a:sym typeface="Oswald Bold"/>
              </a:rPr>
              <a:t>Biased Matrix Factorization</a:t>
            </a:r>
          </a:p>
          <a:p>
            <a:pPr algn="l">
              <a:lnSpc>
                <a:spcPts val="11758"/>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9184" y="2297276"/>
            <a:ext cx="9587281" cy="5692448"/>
          </a:xfrm>
          <a:custGeom>
            <a:avLst/>
            <a:gdLst/>
            <a:ahLst/>
            <a:cxnLst/>
            <a:rect r="r" b="b" t="t" l="l"/>
            <a:pathLst>
              <a:path h="5692448" w="9587281">
                <a:moveTo>
                  <a:pt x="0" y="0"/>
                </a:moveTo>
                <a:lnTo>
                  <a:pt x="9587282" y="0"/>
                </a:lnTo>
                <a:lnTo>
                  <a:pt x="9587282" y="5692448"/>
                </a:lnTo>
                <a:lnTo>
                  <a:pt x="0" y="5692448"/>
                </a:lnTo>
                <a:lnTo>
                  <a:pt x="0" y="0"/>
                </a:lnTo>
                <a:close/>
              </a:path>
            </a:pathLst>
          </a:custGeom>
          <a:blipFill>
            <a:blip r:embed="rId7"/>
            <a:stretch>
              <a:fillRect l="0" t="0" r="0" b="0"/>
            </a:stretch>
          </a:blipFill>
        </p:spPr>
      </p:sp>
      <p:sp>
        <p:nvSpPr>
          <p:cNvPr name="TextBox 6" id="6"/>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7" id="7"/>
          <p:cNvSpPr txBox="true"/>
          <p:nvPr/>
        </p:nvSpPr>
        <p:spPr>
          <a:xfrm rot="0">
            <a:off x="266099" y="240278"/>
            <a:ext cx="11938928" cy="877586"/>
          </a:xfrm>
          <a:prstGeom prst="rect">
            <a:avLst/>
          </a:prstGeom>
        </p:spPr>
        <p:txBody>
          <a:bodyPr anchor="t" rtlCol="false" tIns="0" lIns="0" bIns="0" rIns="0">
            <a:spAutoFit/>
          </a:bodyPr>
          <a:lstStyle/>
          <a:p>
            <a:pPr algn="l">
              <a:lnSpc>
                <a:spcPts val="7279"/>
              </a:lnSpc>
              <a:spcBef>
                <a:spcPct val="0"/>
              </a:spcBef>
            </a:pPr>
            <a:r>
              <a:rPr lang="en-US" sz="5199" b="true">
                <a:solidFill>
                  <a:srgbClr val="0B5795"/>
                </a:solidFill>
                <a:latin typeface="Oswald Bold"/>
                <a:ea typeface="Oswald Bold"/>
                <a:cs typeface="Oswald Bold"/>
                <a:sym typeface="Oswald Bold"/>
              </a:rPr>
              <a:t>Proses Tuning dan Modelling</a:t>
            </a:r>
          </a:p>
        </p:txBody>
      </p:sp>
      <p:sp>
        <p:nvSpPr>
          <p:cNvPr name="TextBox 8" id="8"/>
          <p:cNvSpPr txBox="true"/>
          <p:nvPr/>
        </p:nvSpPr>
        <p:spPr>
          <a:xfrm rot="0">
            <a:off x="10518829" y="2008992"/>
            <a:ext cx="7769171" cy="6349271"/>
          </a:xfrm>
          <a:prstGeom prst="rect">
            <a:avLst/>
          </a:prstGeom>
        </p:spPr>
        <p:txBody>
          <a:bodyPr anchor="t" rtlCol="false" tIns="0" lIns="0" bIns="0" rIns="0">
            <a:spAutoFit/>
          </a:bodyPr>
          <a:lstStyle/>
          <a:p>
            <a:pPr algn="just">
              <a:lnSpc>
                <a:spcPts val="2840"/>
              </a:lnSpc>
              <a:spcBef>
                <a:spcPct val="0"/>
              </a:spcBef>
            </a:pPr>
            <a:r>
              <a:rPr lang="en-US" sz="2028" spc="-48">
                <a:solidFill>
                  <a:srgbClr val="000000"/>
                </a:solidFill>
                <a:latin typeface="Poppins"/>
                <a:ea typeface="Poppins"/>
                <a:cs typeface="Poppins"/>
                <a:sym typeface="Poppins"/>
              </a:rPr>
              <a:t>Setelah proses tuning hyperparameter menggunakan GridSearchCV untuk model matrix factorization berbasis SVD (Singular Value Decomposition), kemudian berfokus pada pemilihan dan pelatihan model terbaik serta evaluasinya. Pertama, best_model diambil dari hasil grid search berdasarkan nilai RMSE (Root Mean Square Error), yang merupakan indikator kinerja model terbaik. Model ini kemudian dilatih pada full trainset, yang merupakan dataset lengkap tanpa pembagian data latih dan validasi, untuk memanfaatkan semua informasi yang ada. Setelah pelatihan selesai, model dievaluasi dengan membangun testset dari trainset dan membuat prediksi terhadap data test tersebut. Proses ini memastikan bahwa model yang telah dioptimalkan dapat memberikan prediksi yang akurat pada data yang belum pernah dilihat sebelumnya, sehingga memberikan gambaran tentang seberapa baik model tersebut dalam melakukan rekomendasi.</a:t>
            </a:r>
          </a:p>
          <a:p>
            <a:pPr algn="just">
              <a:lnSpc>
                <a:spcPts val="284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37796" y="2439980"/>
            <a:ext cx="9537417" cy="5407039"/>
          </a:xfrm>
          <a:custGeom>
            <a:avLst/>
            <a:gdLst/>
            <a:ahLst/>
            <a:cxnLst/>
            <a:rect r="r" b="b" t="t" l="l"/>
            <a:pathLst>
              <a:path h="5407039" w="9537417">
                <a:moveTo>
                  <a:pt x="0" y="0"/>
                </a:moveTo>
                <a:lnTo>
                  <a:pt x="9537416" y="0"/>
                </a:lnTo>
                <a:lnTo>
                  <a:pt x="9537416" y="5407040"/>
                </a:lnTo>
                <a:lnTo>
                  <a:pt x="0" y="5407040"/>
                </a:lnTo>
                <a:lnTo>
                  <a:pt x="0" y="0"/>
                </a:lnTo>
                <a:close/>
              </a:path>
            </a:pathLst>
          </a:custGeom>
          <a:blipFill>
            <a:blip r:embed="rId7"/>
            <a:stretch>
              <a:fillRect l="0" t="0" r="0" b="0"/>
            </a:stretch>
          </a:blipFill>
        </p:spPr>
      </p:sp>
      <p:sp>
        <p:nvSpPr>
          <p:cNvPr name="Freeform 6" id="6"/>
          <p:cNvSpPr/>
          <p:nvPr/>
        </p:nvSpPr>
        <p:spPr>
          <a:xfrm flipH="false" flipV="false" rot="0">
            <a:off x="386153" y="2683071"/>
            <a:ext cx="8251643" cy="4920858"/>
          </a:xfrm>
          <a:custGeom>
            <a:avLst/>
            <a:gdLst/>
            <a:ahLst/>
            <a:cxnLst/>
            <a:rect r="r" b="b" t="t" l="l"/>
            <a:pathLst>
              <a:path h="4920858" w="8251643">
                <a:moveTo>
                  <a:pt x="0" y="0"/>
                </a:moveTo>
                <a:lnTo>
                  <a:pt x="8251643" y="0"/>
                </a:lnTo>
                <a:lnTo>
                  <a:pt x="8251643" y="4920858"/>
                </a:lnTo>
                <a:lnTo>
                  <a:pt x="0" y="4920858"/>
                </a:lnTo>
                <a:lnTo>
                  <a:pt x="0" y="0"/>
                </a:lnTo>
                <a:close/>
              </a:path>
            </a:pathLst>
          </a:custGeom>
          <a:blipFill>
            <a:blip r:embed="rId8"/>
            <a:stretch>
              <a:fillRect l="0" t="0" r="0" b="0"/>
            </a:stretch>
          </a:blipFill>
        </p:spPr>
      </p:sp>
      <p:sp>
        <p:nvSpPr>
          <p:cNvPr name="TextBox 7" id="7"/>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8" id="8"/>
          <p:cNvSpPr txBox="true"/>
          <p:nvPr/>
        </p:nvSpPr>
        <p:spPr>
          <a:xfrm rot="0">
            <a:off x="238515" y="59740"/>
            <a:ext cx="11938928" cy="795036"/>
          </a:xfrm>
          <a:prstGeom prst="rect">
            <a:avLst/>
          </a:prstGeom>
        </p:spPr>
        <p:txBody>
          <a:bodyPr anchor="t" rtlCol="false" tIns="0" lIns="0" bIns="0" rIns="0">
            <a:spAutoFit/>
          </a:bodyPr>
          <a:lstStyle/>
          <a:p>
            <a:pPr algn="l">
              <a:lnSpc>
                <a:spcPts val="6579"/>
              </a:lnSpc>
              <a:spcBef>
                <a:spcPct val="0"/>
              </a:spcBef>
            </a:pPr>
            <a:r>
              <a:rPr lang="en-US" sz="4699" b="true">
                <a:solidFill>
                  <a:srgbClr val="0B5795"/>
                </a:solidFill>
                <a:latin typeface="Oswald Bold"/>
                <a:ea typeface="Oswald Bold"/>
                <a:cs typeface="Oswald Bold"/>
                <a:sym typeface="Oswald Bold"/>
              </a:rPr>
              <a:t>Visualisasi Evaluasi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8515" y="2210256"/>
            <a:ext cx="8905485" cy="5866488"/>
          </a:xfrm>
          <a:custGeom>
            <a:avLst/>
            <a:gdLst/>
            <a:ahLst/>
            <a:cxnLst/>
            <a:rect r="r" b="b" t="t" l="l"/>
            <a:pathLst>
              <a:path h="5866488" w="8905485">
                <a:moveTo>
                  <a:pt x="0" y="0"/>
                </a:moveTo>
                <a:lnTo>
                  <a:pt x="8905485" y="0"/>
                </a:lnTo>
                <a:lnTo>
                  <a:pt x="8905485" y="5866488"/>
                </a:lnTo>
                <a:lnTo>
                  <a:pt x="0" y="5866488"/>
                </a:lnTo>
                <a:lnTo>
                  <a:pt x="0" y="0"/>
                </a:lnTo>
                <a:close/>
              </a:path>
            </a:pathLst>
          </a:custGeom>
          <a:blipFill>
            <a:blip r:embed="rId7"/>
            <a:stretch>
              <a:fillRect l="0" t="0" r="0" b="0"/>
            </a:stretch>
          </a:blipFill>
        </p:spPr>
      </p:sp>
      <p:sp>
        <p:nvSpPr>
          <p:cNvPr name="Freeform 6" id="6"/>
          <p:cNvSpPr/>
          <p:nvPr/>
        </p:nvSpPr>
        <p:spPr>
          <a:xfrm flipH="false" flipV="false" rot="0">
            <a:off x="9144000" y="4534742"/>
            <a:ext cx="9031212" cy="1874403"/>
          </a:xfrm>
          <a:custGeom>
            <a:avLst/>
            <a:gdLst/>
            <a:ahLst/>
            <a:cxnLst/>
            <a:rect r="r" b="b" t="t" l="l"/>
            <a:pathLst>
              <a:path h="1874403" w="9031212">
                <a:moveTo>
                  <a:pt x="0" y="0"/>
                </a:moveTo>
                <a:lnTo>
                  <a:pt x="9031212" y="0"/>
                </a:lnTo>
                <a:lnTo>
                  <a:pt x="9031212" y="1874403"/>
                </a:lnTo>
                <a:lnTo>
                  <a:pt x="0" y="1874403"/>
                </a:lnTo>
                <a:lnTo>
                  <a:pt x="0" y="0"/>
                </a:lnTo>
                <a:close/>
              </a:path>
            </a:pathLst>
          </a:custGeom>
          <a:blipFill>
            <a:blip r:embed="rId8"/>
            <a:stretch>
              <a:fillRect l="0" t="0" r="0" b="0"/>
            </a:stretch>
          </a:blipFill>
        </p:spPr>
      </p:sp>
      <p:sp>
        <p:nvSpPr>
          <p:cNvPr name="TextBox 7" id="7"/>
          <p:cNvSpPr txBox="true"/>
          <p:nvPr/>
        </p:nvSpPr>
        <p:spPr>
          <a:xfrm rot="0">
            <a:off x="238515" y="59740"/>
            <a:ext cx="11938928" cy="795036"/>
          </a:xfrm>
          <a:prstGeom prst="rect">
            <a:avLst/>
          </a:prstGeom>
        </p:spPr>
        <p:txBody>
          <a:bodyPr anchor="t" rtlCol="false" tIns="0" lIns="0" bIns="0" rIns="0">
            <a:spAutoFit/>
          </a:bodyPr>
          <a:lstStyle/>
          <a:p>
            <a:pPr algn="l">
              <a:lnSpc>
                <a:spcPts val="6579"/>
              </a:lnSpc>
              <a:spcBef>
                <a:spcPct val="0"/>
              </a:spcBef>
            </a:pPr>
            <a:r>
              <a:rPr lang="en-US" sz="4699" b="true">
                <a:solidFill>
                  <a:srgbClr val="0B5795"/>
                </a:solidFill>
                <a:latin typeface="Oswald Bold"/>
                <a:ea typeface="Oswald Bold"/>
                <a:cs typeface="Oswald Bold"/>
                <a:sym typeface="Oswald Bold"/>
              </a:rPr>
              <a:t>Top-5 Rekomendasi untuk User Tertentu</a:t>
            </a:r>
          </a:p>
        </p:txBody>
      </p:sp>
      <p:sp>
        <p:nvSpPr>
          <p:cNvPr name="TextBox 8" id="8"/>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6" id="6"/>
          <p:cNvSpPr txBox="true"/>
          <p:nvPr/>
        </p:nvSpPr>
        <p:spPr>
          <a:xfrm rot="0">
            <a:off x="7288813" y="4354819"/>
            <a:ext cx="3710375" cy="1424963"/>
          </a:xfrm>
          <a:prstGeom prst="rect">
            <a:avLst/>
          </a:prstGeom>
        </p:spPr>
        <p:txBody>
          <a:bodyPr anchor="t" rtlCol="false" tIns="0" lIns="0" bIns="0" rIns="0">
            <a:spAutoFit/>
          </a:bodyPr>
          <a:lstStyle/>
          <a:p>
            <a:pPr algn="l">
              <a:lnSpc>
                <a:spcPts val="11758"/>
              </a:lnSpc>
              <a:spcBef>
                <a:spcPct val="0"/>
              </a:spcBef>
            </a:pPr>
            <a:r>
              <a:rPr lang="en-US" sz="8399" b="true">
                <a:solidFill>
                  <a:srgbClr val="0B5795"/>
                </a:solidFill>
                <a:latin typeface="Oswald Bold"/>
                <a:ea typeface="Oswald Bold"/>
                <a:cs typeface="Oswald Bold"/>
                <a:sym typeface="Oswald Bold"/>
              </a:rPr>
              <a:t>Analisis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TextBox 3" id="3"/>
          <p:cNvSpPr txBox="true"/>
          <p:nvPr/>
        </p:nvSpPr>
        <p:spPr>
          <a:xfrm rot="0">
            <a:off x="16548571" y="9182100"/>
            <a:ext cx="1321337" cy="523890"/>
          </a:xfrm>
          <a:prstGeom prst="rect">
            <a:avLst/>
          </a:prstGeom>
        </p:spPr>
        <p:txBody>
          <a:bodyPr anchor="t" rtlCol="false" tIns="0" lIns="0" bIns="0" rIns="0">
            <a:spAutoFit/>
          </a:bodyPr>
          <a:lstStyle/>
          <a:p>
            <a:pPr algn="r">
              <a:lnSpc>
                <a:spcPts val="4199"/>
              </a:lnSpc>
              <a:spcBef>
                <a:spcPct val="0"/>
              </a:spcBef>
            </a:pPr>
            <a:r>
              <a:rPr lang="en-US" b="true" sz="2999" spc="-71">
                <a:solidFill>
                  <a:srgbClr val="0B5795"/>
                </a:solidFill>
                <a:latin typeface="Poppins Semi-Bold"/>
                <a:ea typeface="Poppins Semi-Bold"/>
                <a:cs typeface="Poppins Semi-Bold"/>
                <a:sym typeface="Poppins Semi-Bold"/>
              </a:rPr>
              <a:t>2.</a:t>
            </a:r>
          </a:p>
        </p:txBody>
      </p:sp>
      <p:sp>
        <p:nvSpPr>
          <p:cNvPr name="TextBox 4" id="4"/>
          <p:cNvSpPr txBox="true"/>
          <p:nvPr/>
        </p:nvSpPr>
        <p:spPr>
          <a:xfrm rot="0">
            <a:off x="7138909" y="1953626"/>
            <a:ext cx="4082529" cy="1358920"/>
          </a:xfrm>
          <a:prstGeom prst="rect">
            <a:avLst/>
          </a:prstGeom>
        </p:spPr>
        <p:txBody>
          <a:bodyPr anchor="t" rtlCol="false" tIns="0" lIns="0" bIns="0" rIns="0">
            <a:spAutoFit/>
          </a:bodyPr>
          <a:lstStyle/>
          <a:p>
            <a:pPr algn="l">
              <a:lnSpc>
                <a:spcPts val="11198"/>
              </a:lnSpc>
              <a:spcBef>
                <a:spcPct val="0"/>
              </a:spcBef>
            </a:pPr>
            <a:r>
              <a:rPr lang="en-US" sz="7999" b="true">
                <a:solidFill>
                  <a:srgbClr val="0B5795"/>
                </a:solidFill>
                <a:latin typeface="Oswald Bold"/>
                <a:ea typeface="Oswald Bold"/>
                <a:cs typeface="Oswald Bold"/>
                <a:sym typeface="Oswald Bold"/>
              </a:rPr>
              <a:t>Our</a:t>
            </a:r>
          </a:p>
        </p:txBody>
      </p:sp>
      <p:sp>
        <p:nvSpPr>
          <p:cNvPr name="TextBox 5" id="5"/>
          <p:cNvSpPr txBox="true"/>
          <p:nvPr/>
        </p:nvSpPr>
        <p:spPr>
          <a:xfrm rot="0">
            <a:off x="8895533" y="1953626"/>
            <a:ext cx="5314469" cy="1358920"/>
          </a:xfrm>
          <a:prstGeom prst="rect">
            <a:avLst/>
          </a:prstGeom>
        </p:spPr>
        <p:txBody>
          <a:bodyPr anchor="t" rtlCol="false" tIns="0" lIns="0" bIns="0" rIns="0">
            <a:spAutoFit/>
          </a:bodyPr>
          <a:lstStyle/>
          <a:p>
            <a:pPr algn="l">
              <a:lnSpc>
                <a:spcPts val="11198"/>
              </a:lnSpc>
              <a:spcBef>
                <a:spcPct val="0"/>
              </a:spcBef>
            </a:pPr>
            <a:r>
              <a:rPr lang="en-US" sz="7999" b="true">
                <a:solidFill>
                  <a:srgbClr val="1B1B1B"/>
                </a:solidFill>
                <a:latin typeface="Oswald Bold"/>
                <a:ea typeface="Oswald Bold"/>
                <a:cs typeface="Oswald Bold"/>
                <a:sym typeface="Oswald Bold"/>
              </a:rPr>
              <a:t>Team</a:t>
            </a:r>
          </a:p>
        </p:txBody>
      </p:sp>
      <p:sp>
        <p:nvSpPr>
          <p:cNvPr name="TextBox 6" id="6"/>
          <p:cNvSpPr txBox="true"/>
          <p:nvPr/>
        </p:nvSpPr>
        <p:spPr>
          <a:xfrm rot="0">
            <a:off x="2051371" y="5067300"/>
            <a:ext cx="4155938" cy="516905"/>
          </a:xfrm>
          <a:prstGeom prst="rect">
            <a:avLst/>
          </a:prstGeom>
        </p:spPr>
        <p:txBody>
          <a:bodyPr anchor="t" rtlCol="false" tIns="0" lIns="0" bIns="0" rIns="0">
            <a:spAutoFit/>
          </a:bodyPr>
          <a:lstStyle/>
          <a:p>
            <a:pPr algn="ctr">
              <a:lnSpc>
                <a:spcPts val="4059"/>
              </a:lnSpc>
              <a:spcBef>
                <a:spcPct val="0"/>
              </a:spcBef>
            </a:pPr>
            <a:r>
              <a:rPr lang="en-US" b="true" sz="2899" spc="-69">
                <a:solidFill>
                  <a:srgbClr val="0B5795"/>
                </a:solidFill>
                <a:latin typeface="Poppins Ultra-Bold"/>
                <a:ea typeface="Poppins Ultra-Bold"/>
                <a:cs typeface="Poppins Ultra-Bold"/>
                <a:sym typeface="Poppins Ultra-Bold"/>
              </a:rPr>
              <a:t>Mikhael Pakpahan</a:t>
            </a:r>
          </a:p>
        </p:txBody>
      </p:sp>
      <p:sp>
        <p:nvSpPr>
          <p:cNvPr name="TextBox 7" id="7"/>
          <p:cNvSpPr txBox="true"/>
          <p:nvPr/>
        </p:nvSpPr>
        <p:spPr>
          <a:xfrm rot="0">
            <a:off x="7102052" y="5067300"/>
            <a:ext cx="4155938" cy="516905"/>
          </a:xfrm>
          <a:prstGeom prst="rect">
            <a:avLst/>
          </a:prstGeom>
        </p:spPr>
        <p:txBody>
          <a:bodyPr anchor="t" rtlCol="false" tIns="0" lIns="0" bIns="0" rIns="0">
            <a:spAutoFit/>
          </a:bodyPr>
          <a:lstStyle/>
          <a:p>
            <a:pPr algn="ctr">
              <a:lnSpc>
                <a:spcPts val="4059"/>
              </a:lnSpc>
              <a:spcBef>
                <a:spcPct val="0"/>
              </a:spcBef>
            </a:pPr>
            <a:r>
              <a:rPr lang="en-US" b="true" sz="2899" spc="-69">
                <a:solidFill>
                  <a:srgbClr val="0B5795"/>
                </a:solidFill>
                <a:latin typeface="Poppins Ultra-Bold"/>
                <a:ea typeface="Poppins Ultra-Bold"/>
                <a:cs typeface="Poppins Ultra-Bold"/>
                <a:sym typeface="Poppins Ultra-Bold"/>
              </a:rPr>
              <a:t>Bobby W. Siagian</a:t>
            </a:r>
          </a:p>
        </p:txBody>
      </p:sp>
      <p:sp>
        <p:nvSpPr>
          <p:cNvPr name="TextBox 8" id="8"/>
          <p:cNvSpPr txBox="true"/>
          <p:nvPr/>
        </p:nvSpPr>
        <p:spPr>
          <a:xfrm rot="0">
            <a:off x="12153340" y="5067300"/>
            <a:ext cx="4155938" cy="516905"/>
          </a:xfrm>
          <a:prstGeom prst="rect">
            <a:avLst/>
          </a:prstGeom>
        </p:spPr>
        <p:txBody>
          <a:bodyPr anchor="t" rtlCol="false" tIns="0" lIns="0" bIns="0" rIns="0">
            <a:spAutoFit/>
          </a:bodyPr>
          <a:lstStyle/>
          <a:p>
            <a:pPr algn="ctr">
              <a:lnSpc>
                <a:spcPts val="4059"/>
              </a:lnSpc>
              <a:spcBef>
                <a:spcPct val="0"/>
              </a:spcBef>
            </a:pPr>
            <a:r>
              <a:rPr lang="en-US" b="true" sz="2899" spc="-69">
                <a:solidFill>
                  <a:srgbClr val="0B5795"/>
                </a:solidFill>
                <a:latin typeface="Poppins Ultra-Bold"/>
                <a:ea typeface="Poppins Ultra-Bold"/>
                <a:cs typeface="Poppins Ultra-Bold"/>
                <a:sym typeface="Poppins Ultra-Bold"/>
              </a:rPr>
              <a:t>Markus P. Hutagalung</a:t>
            </a:r>
          </a:p>
        </p:txBody>
      </p:sp>
      <p:sp>
        <p:nvSpPr>
          <p:cNvPr name="TextBox 9" id="9"/>
          <p:cNvSpPr txBox="true"/>
          <p:nvPr/>
        </p:nvSpPr>
        <p:spPr>
          <a:xfrm rot="0">
            <a:off x="2051068" y="5501020"/>
            <a:ext cx="4155938" cy="441340"/>
          </a:xfrm>
          <a:prstGeom prst="rect">
            <a:avLst/>
          </a:prstGeom>
        </p:spPr>
        <p:txBody>
          <a:bodyPr anchor="t" rtlCol="false" tIns="0" lIns="0" bIns="0" rIns="0">
            <a:spAutoFit/>
          </a:bodyPr>
          <a:lstStyle/>
          <a:p>
            <a:pPr algn="ctr">
              <a:lnSpc>
                <a:spcPts val="3499"/>
              </a:lnSpc>
              <a:spcBef>
                <a:spcPct val="0"/>
              </a:spcBef>
            </a:pPr>
            <a:r>
              <a:rPr lang="en-US" b="true" sz="2499" i="true" spc="-59">
                <a:solidFill>
                  <a:srgbClr val="1B1B1B"/>
                </a:solidFill>
                <a:latin typeface="Poppins Medium Italics"/>
                <a:ea typeface="Poppins Medium Italics"/>
                <a:cs typeface="Poppins Medium Italics"/>
                <a:sym typeface="Poppins Medium Italics"/>
              </a:rPr>
              <a:t>12S21009</a:t>
            </a:r>
          </a:p>
        </p:txBody>
      </p:sp>
      <p:sp>
        <p:nvSpPr>
          <p:cNvPr name="TextBox 10" id="10"/>
          <p:cNvSpPr txBox="true"/>
          <p:nvPr/>
        </p:nvSpPr>
        <p:spPr>
          <a:xfrm rot="0">
            <a:off x="7101748" y="5501020"/>
            <a:ext cx="4155938" cy="441340"/>
          </a:xfrm>
          <a:prstGeom prst="rect">
            <a:avLst/>
          </a:prstGeom>
        </p:spPr>
        <p:txBody>
          <a:bodyPr anchor="t" rtlCol="false" tIns="0" lIns="0" bIns="0" rIns="0">
            <a:spAutoFit/>
          </a:bodyPr>
          <a:lstStyle/>
          <a:p>
            <a:pPr algn="ctr">
              <a:lnSpc>
                <a:spcPts val="3499"/>
              </a:lnSpc>
              <a:spcBef>
                <a:spcPct val="0"/>
              </a:spcBef>
            </a:pPr>
            <a:r>
              <a:rPr lang="en-US" b="true" sz="2499" i="true" spc="-59">
                <a:solidFill>
                  <a:srgbClr val="1B1B1B"/>
                </a:solidFill>
                <a:latin typeface="Poppins Medium Italics"/>
                <a:ea typeface="Poppins Medium Italics"/>
                <a:cs typeface="Poppins Medium Italics"/>
                <a:sym typeface="Poppins Medium Italics"/>
              </a:rPr>
              <a:t>12S21010</a:t>
            </a:r>
          </a:p>
        </p:txBody>
      </p:sp>
      <p:sp>
        <p:nvSpPr>
          <p:cNvPr name="TextBox 11" id="11"/>
          <p:cNvSpPr txBox="true"/>
          <p:nvPr/>
        </p:nvSpPr>
        <p:spPr>
          <a:xfrm rot="0">
            <a:off x="12153037" y="5501020"/>
            <a:ext cx="4155938" cy="441340"/>
          </a:xfrm>
          <a:prstGeom prst="rect">
            <a:avLst/>
          </a:prstGeom>
        </p:spPr>
        <p:txBody>
          <a:bodyPr anchor="t" rtlCol="false" tIns="0" lIns="0" bIns="0" rIns="0">
            <a:spAutoFit/>
          </a:bodyPr>
          <a:lstStyle/>
          <a:p>
            <a:pPr algn="ctr">
              <a:lnSpc>
                <a:spcPts val="3499"/>
              </a:lnSpc>
              <a:spcBef>
                <a:spcPct val="0"/>
              </a:spcBef>
            </a:pPr>
            <a:r>
              <a:rPr lang="en-US" b="true" sz="2499" i="true" spc="-59">
                <a:solidFill>
                  <a:srgbClr val="1B1B1B"/>
                </a:solidFill>
                <a:latin typeface="Poppins Medium Italics"/>
                <a:ea typeface="Poppins Medium Italics"/>
                <a:cs typeface="Poppins Medium Italics"/>
                <a:sym typeface="Poppins Medium Italics"/>
              </a:rPr>
              <a:t>12S21013</a:t>
            </a:r>
          </a:p>
        </p:txBody>
      </p:sp>
      <p:sp>
        <p:nvSpPr>
          <p:cNvPr name="Freeform 12" id="12"/>
          <p:cNvSpPr/>
          <p:nvPr/>
        </p:nvSpPr>
        <p:spPr>
          <a:xfrm flipH="false" flipV="false" rot="0">
            <a:off x="346722" y="408134"/>
            <a:ext cx="792080" cy="861880"/>
          </a:xfrm>
          <a:custGeom>
            <a:avLst/>
            <a:gdLst/>
            <a:ahLst/>
            <a:cxnLst/>
            <a:rect r="r" b="b" t="t" l="l"/>
            <a:pathLst>
              <a:path h="861880" w="792080">
                <a:moveTo>
                  <a:pt x="0" y="0"/>
                </a:moveTo>
                <a:lnTo>
                  <a:pt x="792080" y="0"/>
                </a:lnTo>
                <a:lnTo>
                  <a:pt x="792080" y="861880"/>
                </a:lnTo>
                <a:lnTo>
                  <a:pt x="0" y="861880"/>
                </a:lnTo>
                <a:lnTo>
                  <a:pt x="0" y="0"/>
                </a:lnTo>
                <a:close/>
              </a:path>
            </a:pathLst>
          </a:custGeom>
          <a:blipFill>
            <a:blip r:embed="rId3"/>
            <a:stretch>
              <a:fillRect l="0" t="0" r="0" b="0"/>
            </a:stretch>
          </a:blipFill>
        </p:spPr>
      </p:sp>
      <p:sp>
        <p:nvSpPr>
          <p:cNvPr name="Freeform 13" id="13"/>
          <p:cNvSpPr/>
          <p:nvPr/>
        </p:nvSpPr>
        <p:spPr>
          <a:xfrm flipH="false" flipV="false" rot="5400000">
            <a:off x="653598" y="1203839"/>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52126" y="1003992"/>
            <a:ext cx="5189446" cy="3043512"/>
          </a:xfrm>
          <a:custGeom>
            <a:avLst/>
            <a:gdLst/>
            <a:ahLst/>
            <a:cxnLst/>
            <a:rect r="r" b="b" t="t" l="l"/>
            <a:pathLst>
              <a:path h="3043512" w="5189446">
                <a:moveTo>
                  <a:pt x="0" y="0"/>
                </a:moveTo>
                <a:lnTo>
                  <a:pt x="5189446" y="0"/>
                </a:lnTo>
                <a:lnTo>
                  <a:pt x="5189446" y="3043513"/>
                </a:lnTo>
                <a:lnTo>
                  <a:pt x="0" y="3043513"/>
                </a:lnTo>
                <a:lnTo>
                  <a:pt x="0" y="0"/>
                </a:lnTo>
                <a:close/>
              </a:path>
            </a:pathLst>
          </a:custGeom>
          <a:blipFill>
            <a:blip r:embed="rId7"/>
            <a:stretch>
              <a:fillRect l="0" t="0" r="0" b="0"/>
            </a:stretch>
          </a:blipFill>
        </p:spPr>
      </p:sp>
      <p:sp>
        <p:nvSpPr>
          <p:cNvPr name="Freeform 6" id="6"/>
          <p:cNvSpPr/>
          <p:nvPr/>
        </p:nvSpPr>
        <p:spPr>
          <a:xfrm flipH="false" flipV="false" rot="0">
            <a:off x="2271425" y="4047505"/>
            <a:ext cx="5170147" cy="3147494"/>
          </a:xfrm>
          <a:custGeom>
            <a:avLst/>
            <a:gdLst/>
            <a:ahLst/>
            <a:cxnLst/>
            <a:rect r="r" b="b" t="t" l="l"/>
            <a:pathLst>
              <a:path h="3147494" w="5170147">
                <a:moveTo>
                  <a:pt x="0" y="0"/>
                </a:moveTo>
                <a:lnTo>
                  <a:pt x="5170147" y="0"/>
                </a:lnTo>
                <a:lnTo>
                  <a:pt x="5170147" y="3147494"/>
                </a:lnTo>
                <a:lnTo>
                  <a:pt x="0" y="3147494"/>
                </a:lnTo>
                <a:lnTo>
                  <a:pt x="0" y="0"/>
                </a:lnTo>
                <a:close/>
              </a:path>
            </a:pathLst>
          </a:custGeom>
          <a:blipFill>
            <a:blip r:embed="rId8"/>
            <a:stretch>
              <a:fillRect l="0" t="0" r="0" b="0"/>
            </a:stretch>
          </a:blipFill>
        </p:spPr>
      </p:sp>
      <p:sp>
        <p:nvSpPr>
          <p:cNvPr name="Freeform 7" id="7"/>
          <p:cNvSpPr/>
          <p:nvPr/>
        </p:nvSpPr>
        <p:spPr>
          <a:xfrm flipH="false" flipV="false" rot="0">
            <a:off x="2252126" y="7192279"/>
            <a:ext cx="5189446" cy="3094721"/>
          </a:xfrm>
          <a:custGeom>
            <a:avLst/>
            <a:gdLst/>
            <a:ahLst/>
            <a:cxnLst/>
            <a:rect r="r" b="b" t="t" l="l"/>
            <a:pathLst>
              <a:path h="3094721" w="5189446">
                <a:moveTo>
                  <a:pt x="0" y="0"/>
                </a:moveTo>
                <a:lnTo>
                  <a:pt x="5189446" y="0"/>
                </a:lnTo>
                <a:lnTo>
                  <a:pt x="5189446" y="3094721"/>
                </a:lnTo>
                <a:lnTo>
                  <a:pt x="0" y="3094721"/>
                </a:lnTo>
                <a:lnTo>
                  <a:pt x="0" y="0"/>
                </a:lnTo>
                <a:close/>
              </a:path>
            </a:pathLst>
          </a:custGeom>
          <a:blipFill>
            <a:blip r:embed="rId9"/>
            <a:stretch>
              <a:fillRect l="0" t="0" r="0" b="0"/>
            </a:stretch>
          </a:blipFill>
        </p:spPr>
      </p:sp>
      <p:sp>
        <p:nvSpPr>
          <p:cNvPr name="TextBox 8" id="8"/>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9" id="9"/>
          <p:cNvSpPr txBox="true"/>
          <p:nvPr/>
        </p:nvSpPr>
        <p:spPr>
          <a:xfrm rot="0">
            <a:off x="238515" y="59740"/>
            <a:ext cx="11938928" cy="795036"/>
          </a:xfrm>
          <a:prstGeom prst="rect">
            <a:avLst/>
          </a:prstGeom>
        </p:spPr>
        <p:txBody>
          <a:bodyPr anchor="t" rtlCol="false" tIns="0" lIns="0" bIns="0" rIns="0">
            <a:spAutoFit/>
          </a:bodyPr>
          <a:lstStyle/>
          <a:p>
            <a:pPr algn="l">
              <a:lnSpc>
                <a:spcPts val="6579"/>
              </a:lnSpc>
              <a:spcBef>
                <a:spcPct val="0"/>
              </a:spcBef>
            </a:pPr>
            <a:r>
              <a:rPr lang="en-US" sz="4699" b="true">
                <a:solidFill>
                  <a:srgbClr val="0B5795"/>
                </a:solidFill>
                <a:latin typeface="Oswald Bold"/>
                <a:ea typeface="Oswald Bold"/>
                <a:cs typeface="Oswald Bold"/>
                <a:sym typeface="Oswald Bold"/>
              </a:rPr>
              <a:t>Analisis Evaluasi RMSE &amp; MAE</a:t>
            </a:r>
          </a:p>
        </p:txBody>
      </p:sp>
      <p:sp>
        <p:nvSpPr>
          <p:cNvPr name="TextBox 10" id="10"/>
          <p:cNvSpPr txBox="true"/>
          <p:nvPr/>
        </p:nvSpPr>
        <p:spPr>
          <a:xfrm rot="0">
            <a:off x="8311140" y="1106121"/>
            <a:ext cx="8948160" cy="8905890"/>
          </a:xfrm>
          <a:prstGeom prst="rect">
            <a:avLst/>
          </a:prstGeom>
        </p:spPr>
        <p:txBody>
          <a:bodyPr anchor="t" rtlCol="false" tIns="0" lIns="0" bIns="0" rIns="0">
            <a:spAutoFit/>
          </a:bodyPr>
          <a:lstStyle/>
          <a:p>
            <a:pPr algn="just">
              <a:lnSpc>
                <a:spcPts val="4199"/>
              </a:lnSpc>
              <a:spcBef>
                <a:spcPct val="0"/>
              </a:spcBef>
            </a:pPr>
            <a:r>
              <a:rPr lang="en-US" sz="2999" spc="-71">
                <a:solidFill>
                  <a:srgbClr val="000000"/>
                </a:solidFill>
                <a:latin typeface="Poppins"/>
                <a:ea typeface="Poppins"/>
                <a:cs typeface="Poppins"/>
                <a:sym typeface="Poppins"/>
              </a:rPr>
              <a:t>Berdasarkan hasil evaluasi RMSE dan MAE dari ketiga model (KNN, CNN, dan Biased MF), Model KNN menunjukkan nilai MAE terendah (0.3865), yang mengindikasikan bahwa rata-rata kesalahan absolut dari prediksinya lebih kecil dibandingkan dengan model lainnya. Sementara itu, Model CNN memiliki kinerja yang paling buruk, dengan RMSE tertinggi (1.0672) dan MAE (0.7594) yang menunjukkan kesalahan prediksi yang signifikan.  Jadi meskipun KNN menunjukkan kestabilan dalam MAE, Biased MF memberikan keseimbangan yang lebih baik antara kedua metrik, sehingga dianggap lebih efisien dalam konteks sistem rekomendasi secara keseluruhan. Namun, pilihan model terbaik sangat tergantung pada konteks dan kriteria evaluasi yang digunakan.</a:t>
            </a:r>
          </a:p>
        </p:txBody>
      </p:sp>
      <p:sp>
        <p:nvSpPr>
          <p:cNvPr name="TextBox 11" id="11"/>
          <p:cNvSpPr txBox="true"/>
          <p:nvPr/>
        </p:nvSpPr>
        <p:spPr>
          <a:xfrm rot="0">
            <a:off x="777630" y="2459073"/>
            <a:ext cx="1066764" cy="441325"/>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Bold"/>
                <a:ea typeface="Poppins Bold"/>
                <a:cs typeface="Poppins Bold"/>
                <a:sym typeface="Poppins Bold"/>
              </a:rPr>
              <a:t>KNN</a:t>
            </a:r>
          </a:p>
        </p:txBody>
      </p:sp>
      <p:sp>
        <p:nvSpPr>
          <p:cNvPr name="TextBox 12" id="12"/>
          <p:cNvSpPr txBox="true"/>
          <p:nvPr/>
        </p:nvSpPr>
        <p:spPr>
          <a:xfrm rot="0">
            <a:off x="777630" y="5367252"/>
            <a:ext cx="1066764" cy="441325"/>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Bold"/>
                <a:ea typeface="Poppins Bold"/>
                <a:cs typeface="Poppins Bold"/>
                <a:sym typeface="Poppins Bold"/>
              </a:rPr>
              <a:t>CNN</a:t>
            </a:r>
          </a:p>
        </p:txBody>
      </p:sp>
      <p:sp>
        <p:nvSpPr>
          <p:cNvPr name="TextBox 13" id="13"/>
          <p:cNvSpPr txBox="true"/>
          <p:nvPr/>
        </p:nvSpPr>
        <p:spPr>
          <a:xfrm rot="0">
            <a:off x="485841" y="8485640"/>
            <a:ext cx="1785584" cy="441325"/>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Bold"/>
                <a:ea typeface="Poppins Bold"/>
                <a:cs typeface="Poppins Bold"/>
                <a:sym typeface="Poppins Bold"/>
              </a:rPr>
              <a:t>BiasedMF</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6" id="6"/>
          <p:cNvSpPr txBox="true"/>
          <p:nvPr/>
        </p:nvSpPr>
        <p:spPr>
          <a:xfrm rot="0">
            <a:off x="238515" y="59740"/>
            <a:ext cx="14065439" cy="795036"/>
          </a:xfrm>
          <a:prstGeom prst="rect">
            <a:avLst/>
          </a:prstGeom>
        </p:spPr>
        <p:txBody>
          <a:bodyPr anchor="t" rtlCol="false" tIns="0" lIns="0" bIns="0" rIns="0">
            <a:spAutoFit/>
          </a:bodyPr>
          <a:lstStyle/>
          <a:p>
            <a:pPr algn="l">
              <a:lnSpc>
                <a:spcPts val="6579"/>
              </a:lnSpc>
              <a:spcBef>
                <a:spcPct val="0"/>
              </a:spcBef>
            </a:pPr>
            <a:r>
              <a:rPr lang="en-US" sz="4699" b="true">
                <a:solidFill>
                  <a:srgbClr val="0B5795"/>
                </a:solidFill>
                <a:latin typeface="Oswald Bold"/>
                <a:ea typeface="Oswald Bold"/>
                <a:cs typeface="Oswald Bold"/>
                <a:sym typeface="Oswald Bold"/>
              </a:rPr>
              <a:t>Analisis Evaluasi Precision, Recall, dan MAP (@5 &amp; @10)</a:t>
            </a:r>
          </a:p>
        </p:txBody>
      </p:sp>
      <p:sp>
        <p:nvSpPr>
          <p:cNvPr name="TextBox 7" id="7"/>
          <p:cNvSpPr txBox="true"/>
          <p:nvPr/>
        </p:nvSpPr>
        <p:spPr>
          <a:xfrm rot="0">
            <a:off x="777630" y="2459073"/>
            <a:ext cx="1066764" cy="441325"/>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Bold"/>
                <a:ea typeface="Poppins Bold"/>
                <a:cs typeface="Poppins Bold"/>
                <a:sym typeface="Poppins Bold"/>
              </a:rPr>
              <a:t>KNN</a:t>
            </a:r>
          </a:p>
        </p:txBody>
      </p:sp>
      <p:sp>
        <p:nvSpPr>
          <p:cNvPr name="TextBox 8" id="8"/>
          <p:cNvSpPr txBox="true"/>
          <p:nvPr/>
        </p:nvSpPr>
        <p:spPr>
          <a:xfrm rot="0">
            <a:off x="777630" y="5367252"/>
            <a:ext cx="1066764" cy="441325"/>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Bold"/>
                <a:ea typeface="Poppins Bold"/>
                <a:cs typeface="Poppins Bold"/>
                <a:sym typeface="Poppins Bold"/>
              </a:rPr>
              <a:t>CNN</a:t>
            </a:r>
          </a:p>
        </p:txBody>
      </p:sp>
      <p:sp>
        <p:nvSpPr>
          <p:cNvPr name="TextBox 9" id="9"/>
          <p:cNvSpPr txBox="true"/>
          <p:nvPr/>
        </p:nvSpPr>
        <p:spPr>
          <a:xfrm rot="0">
            <a:off x="485841" y="8485640"/>
            <a:ext cx="1785584" cy="441325"/>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Bold"/>
                <a:ea typeface="Poppins Bold"/>
                <a:cs typeface="Poppins Bold"/>
                <a:sym typeface="Poppins Bold"/>
              </a:rPr>
              <a:t>BiasedMF</a:t>
            </a:r>
          </a:p>
        </p:txBody>
      </p:sp>
      <p:sp>
        <p:nvSpPr>
          <p:cNvPr name="Freeform 10" id="10"/>
          <p:cNvSpPr/>
          <p:nvPr/>
        </p:nvSpPr>
        <p:spPr>
          <a:xfrm flipH="false" flipV="false" rot="0">
            <a:off x="2726534" y="1081817"/>
            <a:ext cx="5605755" cy="3262513"/>
          </a:xfrm>
          <a:custGeom>
            <a:avLst/>
            <a:gdLst/>
            <a:ahLst/>
            <a:cxnLst/>
            <a:rect r="r" b="b" t="t" l="l"/>
            <a:pathLst>
              <a:path h="3262513" w="5605755">
                <a:moveTo>
                  <a:pt x="0" y="0"/>
                </a:moveTo>
                <a:lnTo>
                  <a:pt x="5605755" y="0"/>
                </a:lnTo>
                <a:lnTo>
                  <a:pt x="5605755" y="3262513"/>
                </a:lnTo>
                <a:lnTo>
                  <a:pt x="0" y="3262513"/>
                </a:lnTo>
                <a:lnTo>
                  <a:pt x="0" y="0"/>
                </a:lnTo>
                <a:close/>
              </a:path>
            </a:pathLst>
          </a:custGeom>
          <a:blipFill>
            <a:blip r:embed="rId7"/>
            <a:stretch>
              <a:fillRect l="0" t="0" r="0" b="0"/>
            </a:stretch>
          </a:blipFill>
        </p:spPr>
      </p:sp>
      <p:sp>
        <p:nvSpPr>
          <p:cNvPr name="Freeform 11" id="11"/>
          <p:cNvSpPr/>
          <p:nvPr/>
        </p:nvSpPr>
        <p:spPr>
          <a:xfrm flipH="false" flipV="false" rot="0">
            <a:off x="2726534" y="4344330"/>
            <a:ext cx="5605755" cy="3213605"/>
          </a:xfrm>
          <a:custGeom>
            <a:avLst/>
            <a:gdLst/>
            <a:ahLst/>
            <a:cxnLst/>
            <a:rect r="r" b="b" t="t" l="l"/>
            <a:pathLst>
              <a:path h="3213605" w="5605755">
                <a:moveTo>
                  <a:pt x="0" y="0"/>
                </a:moveTo>
                <a:lnTo>
                  <a:pt x="5605755" y="0"/>
                </a:lnTo>
                <a:lnTo>
                  <a:pt x="5605755" y="3213605"/>
                </a:lnTo>
                <a:lnTo>
                  <a:pt x="0" y="3213605"/>
                </a:lnTo>
                <a:lnTo>
                  <a:pt x="0" y="0"/>
                </a:lnTo>
                <a:close/>
              </a:path>
            </a:pathLst>
          </a:custGeom>
          <a:blipFill>
            <a:blip r:embed="rId8"/>
            <a:stretch>
              <a:fillRect l="0" t="0" r="0" b="0"/>
            </a:stretch>
          </a:blipFill>
        </p:spPr>
      </p:sp>
      <p:sp>
        <p:nvSpPr>
          <p:cNvPr name="Freeform 12" id="12"/>
          <p:cNvSpPr/>
          <p:nvPr/>
        </p:nvSpPr>
        <p:spPr>
          <a:xfrm flipH="false" flipV="false" rot="0">
            <a:off x="2981168" y="7482291"/>
            <a:ext cx="5096487" cy="2889347"/>
          </a:xfrm>
          <a:custGeom>
            <a:avLst/>
            <a:gdLst/>
            <a:ahLst/>
            <a:cxnLst/>
            <a:rect r="r" b="b" t="t" l="l"/>
            <a:pathLst>
              <a:path h="2889347" w="5096487">
                <a:moveTo>
                  <a:pt x="0" y="0"/>
                </a:moveTo>
                <a:lnTo>
                  <a:pt x="5096487" y="0"/>
                </a:lnTo>
                <a:lnTo>
                  <a:pt x="5096487" y="2889347"/>
                </a:lnTo>
                <a:lnTo>
                  <a:pt x="0" y="2889347"/>
                </a:lnTo>
                <a:lnTo>
                  <a:pt x="0" y="0"/>
                </a:lnTo>
                <a:close/>
              </a:path>
            </a:pathLst>
          </a:custGeom>
          <a:blipFill>
            <a:blip r:embed="rId9"/>
            <a:stretch>
              <a:fillRect l="0" t="0" r="0" b="0"/>
            </a:stretch>
          </a:blipFill>
        </p:spPr>
      </p:sp>
      <p:sp>
        <p:nvSpPr>
          <p:cNvPr name="TextBox 13" id="13"/>
          <p:cNvSpPr txBox="true"/>
          <p:nvPr/>
        </p:nvSpPr>
        <p:spPr>
          <a:xfrm rot="0">
            <a:off x="9218114" y="2007460"/>
            <a:ext cx="8296430" cy="7151385"/>
          </a:xfrm>
          <a:prstGeom prst="rect">
            <a:avLst/>
          </a:prstGeom>
        </p:spPr>
        <p:txBody>
          <a:bodyPr anchor="t" rtlCol="false" tIns="0" lIns="0" bIns="0" rIns="0">
            <a:spAutoFit/>
          </a:bodyPr>
          <a:lstStyle/>
          <a:p>
            <a:pPr algn="just">
              <a:lnSpc>
                <a:spcPts val="3779"/>
              </a:lnSpc>
              <a:spcBef>
                <a:spcPct val="0"/>
              </a:spcBef>
            </a:pPr>
            <a:r>
              <a:rPr lang="en-US" sz="2699" spc="-64">
                <a:solidFill>
                  <a:srgbClr val="000000"/>
                </a:solidFill>
                <a:latin typeface="Poppins"/>
                <a:ea typeface="Poppins"/>
                <a:cs typeface="Poppins"/>
                <a:sym typeface="Poppins"/>
              </a:rPr>
              <a:t>Secara keseluruhan, CNN memiliki Precision tertinggi tetapi dengan Recall yang sangat rendah, menjadikannya tidak ideal untuk sistem rekomendasi, karena tidak dapat menangkap banyak item relevan. KNN menunjukkan Recall tinggi tetapi memiliki Precision yang lebih rendah, yang berpotensi menghasilkan banyak rekomendasi tidak relevan. BiasedMF memberikan keseimbangan yang lebih baik antara Precision dan Recall, terutama pada k@10 dengan nilai tinggi untuk kedua metrik. Oleh karena itu, Biased MF dapat dianggap sebagai model terbaik untuk sistem rekomendasi dalam konteks ini, menawarkan kinerja yang lebih stabil dan efektif dibandingkan dengan KNN dan CNN.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6" id="6"/>
          <p:cNvSpPr txBox="true"/>
          <p:nvPr/>
        </p:nvSpPr>
        <p:spPr>
          <a:xfrm rot="0">
            <a:off x="238515" y="59740"/>
            <a:ext cx="14065439" cy="795036"/>
          </a:xfrm>
          <a:prstGeom prst="rect">
            <a:avLst/>
          </a:prstGeom>
        </p:spPr>
        <p:txBody>
          <a:bodyPr anchor="t" rtlCol="false" tIns="0" lIns="0" bIns="0" rIns="0">
            <a:spAutoFit/>
          </a:bodyPr>
          <a:lstStyle/>
          <a:p>
            <a:pPr algn="l">
              <a:lnSpc>
                <a:spcPts val="6579"/>
              </a:lnSpc>
              <a:spcBef>
                <a:spcPct val="0"/>
              </a:spcBef>
            </a:pPr>
            <a:r>
              <a:rPr lang="en-US" sz="4699" b="true">
                <a:solidFill>
                  <a:srgbClr val="0B5795"/>
                </a:solidFill>
                <a:latin typeface="Oswald Bold"/>
                <a:ea typeface="Oswald Bold"/>
                <a:cs typeface="Oswald Bold"/>
                <a:sym typeface="Oswald Bold"/>
              </a:rPr>
              <a:t>Analisis Rekomendasi Untuk User</a:t>
            </a:r>
          </a:p>
        </p:txBody>
      </p:sp>
      <p:sp>
        <p:nvSpPr>
          <p:cNvPr name="Freeform 7" id="7"/>
          <p:cNvSpPr/>
          <p:nvPr/>
        </p:nvSpPr>
        <p:spPr>
          <a:xfrm flipH="false" flipV="false" rot="0">
            <a:off x="1957421" y="1599816"/>
            <a:ext cx="11952572" cy="2449298"/>
          </a:xfrm>
          <a:custGeom>
            <a:avLst/>
            <a:gdLst/>
            <a:ahLst/>
            <a:cxnLst/>
            <a:rect r="r" b="b" t="t" l="l"/>
            <a:pathLst>
              <a:path h="2449298" w="11952572">
                <a:moveTo>
                  <a:pt x="0" y="0"/>
                </a:moveTo>
                <a:lnTo>
                  <a:pt x="11952572" y="0"/>
                </a:lnTo>
                <a:lnTo>
                  <a:pt x="11952572" y="2449297"/>
                </a:lnTo>
                <a:lnTo>
                  <a:pt x="0" y="2449297"/>
                </a:lnTo>
                <a:lnTo>
                  <a:pt x="0" y="0"/>
                </a:lnTo>
                <a:close/>
              </a:path>
            </a:pathLst>
          </a:custGeom>
          <a:blipFill>
            <a:blip r:embed="rId7"/>
            <a:stretch>
              <a:fillRect l="0" t="0" r="0" b="0"/>
            </a:stretch>
          </a:blipFill>
        </p:spPr>
      </p:sp>
      <p:sp>
        <p:nvSpPr>
          <p:cNvPr name="Freeform 8" id="8"/>
          <p:cNvSpPr/>
          <p:nvPr/>
        </p:nvSpPr>
        <p:spPr>
          <a:xfrm flipH="false" flipV="false" rot="0">
            <a:off x="2187231" y="4304932"/>
            <a:ext cx="11722762" cy="2433026"/>
          </a:xfrm>
          <a:custGeom>
            <a:avLst/>
            <a:gdLst/>
            <a:ahLst/>
            <a:cxnLst/>
            <a:rect r="r" b="b" t="t" l="l"/>
            <a:pathLst>
              <a:path h="2433026" w="11722762">
                <a:moveTo>
                  <a:pt x="0" y="0"/>
                </a:moveTo>
                <a:lnTo>
                  <a:pt x="11722762" y="0"/>
                </a:lnTo>
                <a:lnTo>
                  <a:pt x="11722762" y="2433026"/>
                </a:lnTo>
                <a:lnTo>
                  <a:pt x="0" y="2433026"/>
                </a:lnTo>
                <a:lnTo>
                  <a:pt x="0" y="0"/>
                </a:lnTo>
                <a:close/>
              </a:path>
            </a:pathLst>
          </a:custGeom>
          <a:blipFill>
            <a:blip r:embed="rId8"/>
            <a:stretch>
              <a:fillRect l="0" t="0" r="0" b="0"/>
            </a:stretch>
          </a:blipFill>
        </p:spPr>
      </p:sp>
      <p:sp>
        <p:nvSpPr>
          <p:cNvPr name="TextBox 9" id="9"/>
          <p:cNvSpPr txBox="true"/>
          <p:nvPr/>
        </p:nvSpPr>
        <p:spPr>
          <a:xfrm rot="0">
            <a:off x="238515" y="5267445"/>
            <a:ext cx="1785584" cy="441325"/>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Bold"/>
                <a:ea typeface="Poppins Bold"/>
                <a:cs typeface="Poppins Bold"/>
                <a:sym typeface="Poppins Bold"/>
              </a:rPr>
              <a:t>BiasedMF</a:t>
            </a:r>
          </a:p>
        </p:txBody>
      </p:sp>
      <p:sp>
        <p:nvSpPr>
          <p:cNvPr name="TextBox 10" id="10"/>
          <p:cNvSpPr txBox="true"/>
          <p:nvPr/>
        </p:nvSpPr>
        <p:spPr>
          <a:xfrm rot="0">
            <a:off x="238515" y="2570465"/>
            <a:ext cx="1066764" cy="441325"/>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Bold"/>
                <a:ea typeface="Poppins Bold"/>
                <a:cs typeface="Poppins Bold"/>
                <a:sym typeface="Poppins Bold"/>
              </a:rPr>
              <a:t>KNN</a:t>
            </a:r>
          </a:p>
        </p:txBody>
      </p:sp>
      <p:sp>
        <p:nvSpPr>
          <p:cNvPr name="TextBox 11" id="11"/>
          <p:cNvSpPr txBox="true"/>
          <p:nvPr/>
        </p:nvSpPr>
        <p:spPr>
          <a:xfrm rot="0">
            <a:off x="510488" y="7947633"/>
            <a:ext cx="16648692" cy="942021"/>
          </a:xfrm>
          <a:prstGeom prst="rect">
            <a:avLst/>
          </a:prstGeom>
        </p:spPr>
        <p:txBody>
          <a:bodyPr anchor="t" rtlCol="false" tIns="0" lIns="0" bIns="0" rIns="0">
            <a:spAutoFit/>
          </a:bodyPr>
          <a:lstStyle/>
          <a:p>
            <a:pPr algn="just">
              <a:lnSpc>
                <a:spcPts val="3727"/>
              </a:lnSpc>
              <a:spcBef>
                <a:spcPct val="0"/>
              </a:spcBef>
            </a:pPr>
            <a:r>
              <a:rPr lang="en-US" b="true" sz="2662" spc="-63">
                <a:solidFill>
                  <a:srgbClr val="000000"/>
                </a:solidFill>
                <a:latin typeface="Poppins Bold"/>
                <a:ea typeface="Poppins Bold"/>
                <a:cs typeface="Poppins Bold"/>
                <a:sym typeface="Poppins Bold"/>
              </a:rPr>
              <a:t>Hasil rekomendasi yang diberikan semua model sama, sehingga tidak ada perbedaan yang signifikan dalam mengkasilkan rekomendasi.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8515" y="21640"/>
            <a:ext cx="11938928" cy="1144287"/>
          </a:xfrm>
          <a:prstGeom prst="rect">
            <a:avLst/>
          </a:prstGeom>
        </p:spPr>
        <p:txBody>
          <a:bodyPr anchor="t" rtlCol="false" tIns="0" lIns="0" bIns="0" rIns="0">
            <a:spAutoFit/>
          </a:bodyPr>
          <a:lstStyle/>
          <a:p>
            <a:pPr algn="l">
              <a:lnSpc>
                <a:spcPts val="9379"/>
              </a:lnSpc>
              <a:spcBef>
                <a:spcPct val="0"/>
              </a:spcBef>
            </a:pPr>
            <a:r>
              <a:rPr lang="en-US" sz="6699" b="true">
                <a:solidFill>
                  <a:srgbClr val="0B5795"/>
                </a:solidFill>
                <a:latin typeface="Oswald Bold"/>
                <a:ea typeface="Oswald Bold"/>
                <a:cs typeface="Oswald Bold"/>
                <a:sym typeface="Oswald Bold"/>
              </a:rPr>
              <a:t>Kesimpulan</a:t>
            </a:r>
          </a:p>
        </p:txBody>
      </p:sp>
      <p:sp>
        <p:nvSpPr>
          <p:cNvPr name="TextBox 6" id="6"/>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7" id="7"/>
          <p:cNvSpPr txBox="true"/>
          <p:nvPr/>
        </p:nvSpPr>
        <p:spPr>
          <a:xfrm rot="0">
            <a:off x="723396" y="2224080"/>
            <a:ext cx="16130479" cy="5762640"/>
          </a:xfrm>
          <a:prstGeom prst="rect">
            <a:avLst/>
          </a:prstGeom>
        </p:spPr>
        <p:txBody>
          <a:bodyPr anchor="t" rtlCol="false" tIns="0" lIns="0" bIns="0" rIns="0">
            <a:spAutoFit/>
          </a:bodyPr>
          <a:lstStyle/>
          <a:p>
            <a:pPr algn="just">
              <a:lnSpc>
                <a:spcPts val="4199"/>
              </a:lnSpc>
              <a:spcBef>
                <a:spcPct val="0"/>
              </a:spcBef>
            </a:pPr>
            <a:r>
              <a:rPr lang="en-US" sz="2999" spc="-71">
                <a:solidFill>
                  <a:srgbClr val="000000"/>
                </a:solidFill>
                <a:latin typeface="Poppins"/>
                <a:ea typeface="Poppins"/>
                <a:cs typeface="Poppins"/>
                <a:sym typeface="Poppins"/>
              </a:rPr>
              <a:t>Jadi kesimpulannya adalah </a:t>
            </a:r>
            <a:r>
              <a:rPr lang="en-US" sz="2999" spc="-71">
                <a:solidFill>
                  <a:srgbClr val="000000"/>
                </a:solidFill>
                <a:latin typeface="Poppins"/>
                <a:ea typeface="Poppins"/>
                <a:cs typeface="Poppins"/>
                <a:sym typeface="Poppins"/>
              </a:rPr>
              <a:t>model </a:t>
            </a:r>
            <a:r>
              <a:rPr lang="en-US" b="true" sz="2999" spc="-71">
                <a:solidFill>
                  <a:srgbClr val="000000"/>
                </a:solidFill>
                <a:latin typeface="Poppins Bold"/>
                <a:ea typeface="Poppins Bold"/>
                <a:cs typeface="Poppins Bold"/>
                <a:sym typeface="Poppins Bold"/>
              </a:rPr>
              <a:t>BiasedMF </a:t>
            </a:r>
            <a:r>
              <a:rPr lang="en-US" sz="2999" spc="-71">
                <a:solidFill>
                  <a:srgbClr val="000000"/>
                </a:solidFill>
                <a:latin typeface="Poppins"/>
                <a:ea typeface="Poppins"/>
                <a:cs typeface="Poppins"/>
                <a:sym typeface="Poppins"/>
              </a:rPr>
              <a:t>yang paling unggul di antara ketiga model yang diuji (KNN, CNN, dan Biased MF). Biased MF tidak hanya memberikan nilai RMSE dan MAE yang kompetitif, mencerminkan kesalahan prediksi yang lebih kecil, tetapi juga menunjukkan keseimbangan yang baik antara Precision dan Recall, terutama pada k@10, dengan semua prediksi relevan berhasil diidentifikasi. Sebaliknya, meskipun KNN memiliki nilai MAE terendah dan Recall yang baik, Precision-nya lebih rendah, berpotensi menghasilkan banyak rekomendasi tidak relevan. Di sisi lain, model CNN menunjukkan Precision sempurna tetapi dengan Recall yang sangat rendah, sehingga tidak efektif dalam menemukan item relevan yang lebih banyak. Oleh karena itu, Biased MF dilihat sebagai pilihan terbaik untuk sistem rekomendasi yang membutuhkan akurasi dan relevansi tinggi dalam prediksi.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286875"/>
            <a:ext cx="18852841" cy="0"/>
          </a:xfrm>
          <a:prstGeom prst="line">
            <a:avLst/>
          </a:prstGeom>
          <a:ln cap="rnd" w="28575">
            <a:solidFill>
              <a:srgbClr val="D9D9D9"/>
            </a:solidFill>
            <a:prstDash val="solid"/>
            <a:headEnd type="none" len="sm" w="sm"/>
            <a:tailEnd type="none" len="sm" w="sm"/>
          </a:ln>
        </p:spPr>
      </p:sp>
      <p:sp>
        <p:nvSpPr>
          <p:cNvPr name="Freeform 3" id="3"/>
          <p:cNvSpPr/>
          <p:nvPr/>
        </p:nvSpPr>
        <p:spPr>
          <a:xfrm flipH="false" flipV="false" rot="-5400000">
            <a:off x="16905215" y="1385687"/>
            <a:ext cx="844062" cy="211015"/>
          </a:xfrm>
          <a:custGeom>
            <a:avLst/>
            <a:gdLst/>
            <a:ahLst/>
            <a:cxnLst/>
            <a:rect r="r" b="b" t="t" l="l"/>
            <a:pathLst>
              <a:path h="211015" w="844062">
                <a:moveTo>
                  <a:pt x="0" y="0"/>
                </a:moveTo>
                <a:lnTo>
                  <a:pt x="844062" y="0"/>
                </a:lnTo>
                <a:lnTo>
                  <a:pt x="844062"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376337">
            <a:off x="16289363" y="3377588"/>
            <a:ext cx="2075766" cy="0"/>
          </a:xfrm>
          <a:prstGeom prst="line">
            <a:avLst/>
          </a:prstGeom>
          <a:ln cap="rnd" w="28575">
            <a:solidFill>
              <a:srgbClr val="D9D9D9">
                <a:alpha val="74902"/>
              </a:srgbClr>
            </a:solidFill>
            <a:prstDash val="solid"/>
            <a:headEnd type="none" len="sm" w="sm"/>
            <a:tailEnd type="none" len="sm" w="sm"/>
          </a:ln>
        </p:spPr>
      </p:sp>
      <p:sp>
        <p:nvSpPr>
          <p:cNvPr name="AutoShape 5" id="5"/>
          <p:cNvSpPr/>
          <p:nvPr/>
        </p:nvSpPr>
        <p:spPr>
          <a:xfrm rot="0">
            <a:off x="14688704" y="1740886"/>
            <a:ext cx="2145217" cy="6805228"/>
          </a:xfrm>
          <a:prstGeom prst="rect">
            <a:avLst/>
          </a:prstGeom>
          <a:solidFill>
            <a:srgbClr val="19598D"/>
          </a:solidFill>
        </p:spPr>
      </p:sp>
      <p:sp>
        <p:nvSpPr>
          <p:cNvPr name="TextBox 6" id="6"/>
          <p:cNvSpPr txBox="true"/>
          <p:nvPr/>
        </p:nvSpPr>
        <p:spPr>
          <a:xfrm rot="0">
            <a:off x="12155670" y="9486900"/>
            <a:ext cx="5066068" cy="271160"/>
          </a:xfrm>
          <a:prstGeom prst="rect">
            <a:avLst/>
          </a:prstGeom>
        </p:spPr>
        <p:txBody>
          <a:bodyPr anchor="t" rtlCol="false" tIns="0" lIns="0" bIns="0" rIns="0">
            <a:spAutoFit/>
          </a:bodyPr>
          <a:lstStyle/>
          <a:p>
            <a:pPr algn="r" marL="0" indent="0" lvl="0">
              <a:lnSpc>
                <a:spcPts val="2050"/>
              </a:lnSpc>
              <a:spcBef>
                <a:spcPct val="0"/>
              </a:spcBef>
            </a:pPr>
            <a:r>
              <a:rPr lang="en-US" sz="2050" u="none">
                <a:solidFill>
                  <a:srgbClr val="D9D9D9"/>
                </a:solidFill>
                <a:latin typeface="Montserrat"/>
                <a:ea typeface="Montserrat"/>
                <a:cs typeface="Montserrat"/>
                <a:sym typeface="Montserrat"/>
              </a:rPr>
              <a:t>Presented By : Larana Corporate</a:t>
            </a:r>
          </a:p>
        </p:txBody>
      </p:sp>
      <p:sp>
        <p:nvSpPr>
          <p:cNvPr name="TextBox 7" id="7"/>
          <p:cNvSpPr txBox="true"/>
          <p:nvPr/>
        </p:nvSpPr>
        <p:spPr>
          <a:xfrm rot="0">
            <a:off x="3460159" y="4410546"/>
            <a:ext cx="9679509" cy="1237827"/>
          </a:xfrm>
          <a:prstGeom prst="rect">
            <a:avLst/>
          </a:prstGeom>
        </p:spPr>
        <p:txBody>
          <a:bodyPr anchor="t" rtlCol="false" tIns="0" lIns="0" bIns="0" rIns="0">
            <a:spAutoFit/>
          </a:bodyPr>
          <a:lstStyle/>
          <a:p>
            <a:pPr algn="l">
              <a:lnSpc>
                <a:spcPts val="9358"/>
              </a:lnSpc>
              <a:spcBef>
                <a:spcPct val="0"/>
              </a:spcBef>
            </a:pPr>
            <a:r>
              <a:rPr lang="en-US" b="true" sz="9358">
                <a:solidFill>
                  <a:srgbClr val="000000"/>
                </a:solidFill>
                <a:latin typeface="Montserrat Ultra-Bold"/>
                <a:ea typeface="Montserrat Ultra-Bold"/>
                <a:cs typeface="Montserrat Ultra-Bold"/>
                <a:sym typeface="Montserrat Ultra-Bold"/>
              </a:rPr>
              <a:t>Terima</a:t>
            </a:r>
            <a:r>
              <a:rPr lang="en-US" b="true" sz="9358">
                <a:solidFill>
                  <a:srgbClr val="19598D"/>
                </a:solidFill>
                <a:latin typeface="Montserrat Ultra-Bold"/>
                <a:ea typeface="Montserrat Ultra-Bold"/>
                <a:cs typeface="Montserrat Ultra-Bold"/>
                <a:sym typeface="Montserrat Ultra-Bold"/>
              </a:rPr>
              <a:t> 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10772624" y="14287"/>
            <a:ext cx="9144000" cy="10287000"/>
            <a:chOff x="0" y="0"/>
            <a:chExt cx="12192000" cy="13716000"/>
          </a:xfrm>
        </p:grpSpPr>
        <p:pic>
          <p:nvPicPr>
            <p:cNvPr name="Picture 4" id="4"/>
            <p:cNvPicPr>
              <a:picLocks noChangeAspect="true"/>
            </p:cNvPicPr>
            <p:nvPr/>
          </p:nvPicPr>
          <p:blipFill>
            <a:blip r:embed="rId3"/>
            <a:srcRect l="18833" t="0" r="18833" b="0"/>
            <a:stretch>
              <a:fillRect/>
            </a:stretch>
          </p:blipFill>
          <p:spPr>
            <a:xfrm flipH="false" flipV="false">
              <a:off x="0" y="0"/>
              <a:ext cx="12192000" cy="13716000"/>
            </a:xfrm>
            <a:prstGeom prst="rect">
              <a:avLst/>
            </a:prstGeom>
          </p:spPr>
        </p:pic>
      </p:grpSp>
      <p:sp>
        <p:nvSpPr>
          <p:cNvPr name="Freeform 5" id="5"/>
          <p:cNvSpPr/>
          <p:nvPr/>
        </p:nvSpPr>
        <p:spPr>
          <a:xfrm flipH="false" flipV="false" rot="5400000">
            <a:off x="17425380" y="119327"/>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044893" y="3390782"/>
            <a:ext cx="7650264" cy="0"/>
          </a:xfrm>
          <a:prstGeom prst="line">
            <a:avLst/>
          </a:prstGeom>
          <a:ln cap="flat" w="28575">
            <a:solidFill>
              <a:srgbClr val="0B5795"/>
            </a:solidFill>
            <a:prstDash val="solid"/>
            <a:headEnd type="none" len="sm" w="sm"/>
            <a:tailEnd type="none" len="sm" w="sm"/>
          </a:ln>
        </p:spPr>
      </p:sp>
      <p:sp>
        <p:nvSpPr>
          <p:cNvPr name="TextBox 7" id="7"/>
          <p:cNvSpPr txBox="true"/>
          <p:nvPr/>
        </p:nvSpPr>
        <p:spPr>
          <a:xfrm rot="0">
            <a:off x="1036796" y="653988"/>
            <a:ext cx="8115300" cy="1358920"/>
          </a:xfrm>
          <a:prstGeom prst="rect">
            <a:avLst/>
          </a:prstGeom>
        </p:spPr>
        <p:txBody>
          <a:bodyPr anchor="t" rtlCol="false" tIns="0" lIns="0" bIns="0" rIns="0">
            <a:spAutoFit/>
          </a:bodyPr>
          <a:lstStyle/>
          <a:p>
            <a:pPr algn="l">
              <a:lnSpc>
                <a:spcPts val="11198"/>
              </a:lnSpc>
              <a:spcBef>
                <a:spcPct val="0"/>
              </a:spcBef>
            </a:pPr>
            <a:r>
              <a:rPr lang="en-US" sz="7999" b="true">
                <a:solidFill>
                  <a:srgbClr val="0B5795"/>
                </a:solidFill>
                <a:latin typeface="Oswald Bold"/>
                <a:ea typeface="Oswald Bold"/>
                <a:cs typeface="Oswald Bold"/>
                <a:sym typeface="Oswald Bold"/>
              </a:rPr>
              <a:t>Proposed Model</a:t>
            </a:r>
          </a:p>
        </p:txBody>
      </p:sp>
      <p:sp>
        <p:nvSpPr>
          <p:cNvPr name="TextBox 8" id="8"/>
          <p:cNvSpPr txBox="true"/>
          <p:nvPr/>
        </p:nvSpPr>
        <p:spPr>
          <a:xfrm rot="0">
            <a:off x="16548571" y="9182100"/>
            <a:ext cx="1321337" cy="523890"/>
          </a:xfrm>
          <a:prstGeom prst="rect">
            <a:avLst/>
          </a:prstGeom>
        </p:spPr>
        <p:txBody>
          <a:bodyPr anchor="t" rtlCol="false" tIns="0" lIns="0" bIns="0" rIns="0">
            <a:spAutoFit/>
          </a:bodyPr>
          <a:lstStyle/>
          <a:p>
            <a:pPr algn="r">
              <a:lnSpc>
                <a:spcPts val="4199"/>
              </a:lnSpc>
              <a:spcBef>
                <a:spcPct val="0"/>
              </a:spcBef>
            </a:pPr>
            <a:r>
              <a:rPr lang="en-US" b="true" sz="2999" spc="-71">
                <a:solidFill>
                  <a:srgbClr val="FFFFFF"/>
                </a:solidFill>
                <a:latin typeface="Poppins Semi-Bold"/>
                <a:ea typeface="Poppins Semi-Bold"/>
                <a:cs typeface="Poppins Semi-Bold"/>
                <a:sym typeface="Poppins Semi-Bold"/>
              </a:rPr>
              <a:t>3.</a:t>
            </a:r>
          </a:p>
        </p:txBody>
      </p:sp>
      <p:sp>
        <p:nvSpPr>
          <p:cNvPr name="TextBox 9" id="9"/>
          <p:cNvSpPr txBox="true"/>
          <p:nvPr/>
        </p:nvSpPr>
        <p:spPr>
          <a:xfrm rot="0">
            <a:off x="1036796" y="3814645"/>
            <a:ext cx="8115300" cy="1358920"/>
          </a:xfrm>
          <a:prstGeom prst="rect">
            <a:avLst/>
          </a:prstGeom>
        </p:spPr>
        <p:txBody>
          <a:bodyPr anchor="t" rtlCol="false" tIns="0" lIns="0" bIns="0" rIns="0">
            <a:spAutoFit/>
          </a:bodyPr>
          <a:lstStyle/>
          <a:p>
            <a:pPr algn="l">
              <a:lnSpc>
                <a:spcPts val="11198"/>
              </a:lnSpc>
              <a:spcBef>
                <a:spcPct val="0"/>
              </a:spcBef>
            </a:pPr>
            <a:r>
              <a:rPr lang="en-US" sz="7999" b="true">
                <a:solidFill>
                  <a:srgbClr val="0B5795"/>
                </a:solidFill>
                <a:latin typeface="Oswald Bold"/>
                <a:ea typeface="Oswald Bold"/>
                <a:cs typeface="Oswald Bold"/>
                <a:sym typeface="Oswald Bold"/>
              </a:rPr>
              <a:t>Baseline Model</a:t>
            </a:r>
          </a:p>
        </p:txBody>
      </p:sp>
      <p:sp>
        <p:nvSpPr>
          <p:cNvPr name="TextBox 10" id="10"/>
          <p:cNvSpPr txBox="true"/>
          <p:nvPr/>
        </p:nvSpPr>
        <p:spPr>
          <a:xfrm rot="0">
            <a:off x="1036796" y="2439855"/>
            <a:ext cx="7658361" cy="441340"/>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Medium"/>
                <a:ea typeface="Poppins Medium"/>
                <a:cs typeface="Poppins Medium"/>
                <a:sym typeface="Poppins Medium"/>
              </a:rPr>
              <a:t>BiasedMF</a:t>
            </a:r>
          </a:p>
        </p:txBody>
      </p:sp>
      <p:sp>
        <p:nvSpPr>
          <p:cNvPr name="TextBox 11" id="11"/>
          <p:cNvSpPr txBox="true"/>
          <p:nvPr/>
        </p:nvSpPr>
        <p:spPr>
          <a:xfrm rot="0">
            <a:off x="1036796" y="5221190"/>
            <a:ext cx="7658361" cy="879490"/>
          </a:xfrm>
          <a:prstGeom prst="rect">
            <a:avLst/>
          </a:prstGeom>
        </p:spPr>
        <p:txBody>
          <a:bodyPr anchor="t" rtlCol="false" tIns="0" lIns="0" bIns="0" rIns="0">
            <a:spAutoFit/>
          </a:bodyPr>
          <a:lstStyle/>
          <a:p>
            <a:pPr algn="just">
              <a:lnSpc>
                <a:spcPts val="3499"/>
              </a:lnSpc>
            </a:pPr>
            <a:r>
              <a:rPr lang="en-US" b="true" sz="2499" spc="-59">
                <a:solidFill>
                  <a:srgbClr val="1B1B1B"/>
                </a:solidFill>
                <a:latin typeface="Poppins Medium"/>
                <a:ea typeface="Poppins Medium"/>
                <a:cs typeface="Poppins Medium"/>
                <a:sym typeface="Poppins Medium"/>
              </a:rPr>
              <a:t>K-Nearest Neighbour (KNN)</a:t>
            </a:r>
          </a:p>
          <a:p>
            <a:pPr algn="just">
              <a:lnSpc>
                <a:spcPts val="3499"/>
              </a:lnSpc>
              <a:spcBef>
                <a:spcPct val="0"/>
              </a:spcBef>
            </a:pPr>
            <a:r>
              <a:rPr lang="en-US" b="true" sz="2499" spc="-59">
                <a:solidFill>
                  <a:srgbClr val="1B1B1B"/>
                </a:solidFill>
                <a:latin typeface="Poppins Medium"/>
                <a:ea typeface="Poppins Medium"/>
                <a:cs typeface="Poppins Medium"/>
                <a:sym typeface="Poppins Medium"/>
              </a:rPr>
              <a:t>Convolutional Neural Network (CNN)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30209" y="2653820"/>
            <a:ext cx="9345088" cy="3691666"/>
          </a:xfrm>
          <a:custGeom>
            <a:avLst/>
            <a:gdLst/>
            <a:ahLst/>
            <a:cxnLst/>
            <a:rect r="r" b="b" t="t" l="l"/>
            <a:pathLst>
              <a:path h="3691666" w="9345088">
                <a:moveTo>
                  <a:pt x="0" y="0"/>
                </a:moveTo>
                <a:lnTo>
                  <a:pt x="9345088" y="0"/>
                </a:lnTo>
                <a:lnTo>
                  <a:pt x="9345088" y="3691667"/>
                </a:lnTo>
                <a:lnTo>
                  <a:pt x="0" y="3691667"/>
                </a:lnTo>
                <a:lnTo>
                  <a:pt x="0" y="0"/>
                </a:lnTo>
                <a:close/>
              </a:path>
            </a:pathLst>
          </a:custGeom>
          <a:blipFill>
            <a:blip r:embed="rId7"/>
            <a:stretch>
              <a:fillRect l="0" t="0" r="0" b="0"/>
            </a:stretch>
          </a:blipFill>
        </p:spPr>
      </p:sp>
      <p:sp>
        <p:nvSpPr>
          <p:cNvPr name="Freeform 6" id="6"/>
          <p:cNvSpPr/>
          <p:nvPr/>
        </p:nvSpPr>
        <p:spPr>
          <a:xfrm flipH="false" flipV="false" rot="0">
            <a:off x="630209" y="6720137"/>
            <a:ext cx="10387921" cy="3187421"/>
          </a:xfrm>
          <a:custGeom>
            <a:avLst/>
            <a:gdLst/>
            <a:ahLst/>
            <a:cxnLst/>
            <a:rect r="r" b="b" t="t" l="l"/>
            <a:pathLst>
              <a:path h="3187421" w="10387921">
                <a:moveTo>
                  <a:pt x="0" y="0"/>
                </a:moveTo>
                <a:lnTo>
                  <a:pt x="10387921" y="0"/>
                </a:lnTo>
                <a:lnTo>
                  <a:pt x="10387921" y="3187421"/>
                </a:lnTo>
                <a:lnTo>
                  <a:pt x="0" y="3187421"/>
                </a:lnTo>
                <a:lnTo>
                  <a:pt x="0" y="0"/>
                </a:lnTo>
                <a:close/>
              </a:path>
            </a:pathLst>
          </a:custGeom>
          <a:blipFill>
            <a:blip r:embed="rId8"/>
            <a:stretch>
              <a:fillRect l="0" t="0" r="0" b="0"/>
            </a:stretch>
          </a:blipFill>
        </p:spPr>
      </p:sp>
      <p:sp>
        <p:nvSpPr>
          <p:cNvPr name="TextBox 7" id="7"/>
          <p:cNvSpPr txBox="true"/>
          <p:nvPr/>
        </p:nvSpPr>
        <p:spPr>
          <a:xfrm rot="0">
            <a:off x="630209" y="456131"/>
            <a:ext cx="11938928" cy="1358920"/>
          </a:xfrm>
          <a:prstGeom prst="rect">
            <a:avLst/>
          </a:prstGeom>
        </p:spPr>
        <p:txBody>
          <a:bodyPr anchor="t" rtlCol="false" tIns="0" lIns="0" bIns="0" rIns="0">
            <a:spAutoFit/>
          </a:bodyPr>
          <a:lstStyle/>
          <a:p>
            <a:pPr algn="l">
              <a:lnSpc>
                <a:spcPts val="11198"/>
              </a:lnSpc>
              <a:spcBef>
                <a:spcPct val="0"/>
              </a:spcBef>
            </a:pPr>
            <a:r>
              <a:rPr lang="en-US" sz="7999" b="true">
                <a:solidFill>
                  <a:srgbClr val="0B5795"/>
                </a:solidFill>
                <a:latin typeface="Oswald Bold"/>
                <a:ea typeface="Oswald Bold"/>
                <a:cs typeface="Oswald Bold"/>
                <a:sym typeface="Oswald Bold"/>
              </a:rPr>
              <a:t>Data Preparation</a:t>
            </a:r>
          </a:p>
        </p:txBody>
      </p:sp>
      <p:sp>
        <p:nvSpPr>
          <p:cNvPr name="TextBox 8" id="8"/>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9" id="9"/>
          <p:cNvSpPr txBox="true"/>
          <p:nvPr/>
        </p:nvSpPr>
        <p:spPr>
          <a:xfrm rot="0">
            <a:off x="630209" y="2180745"/>
            <a:ext cx="11938928" cy="879475"/>
          </a:xfrm>
          <a:prstGeom prst="rect">
            <a:avLst/>
          </a:prstGeom>
        </p:spPr>
        <p:txBody>
          <a:bodyPr anchor="t" rtlCol="false" tIns="0" lIns="0" bIns="0" rIns="0">
            <a:spAutoFit/>
          </a:bodyPr>
          <a:lstStyle/>
          <a:p>
            <a:pPr algn="just">
              <a:lnSpc>
                <a:spcPts val="3499"/>
              </a:lnSpc>
            </a:pPr>
            <a:r>
              <a:rPr lang="en-US" b="true" sz="2499" spc="-59">
                <a:solidFill>
                  <a:srgbClr val="1B1B1B"/>
                </a:solidFill>
                <a:latin typeface="Poppins Bold"/>
                <a:ea typeface="Poppins Bold"/>
                <a:cs typeface="Poppins Bold"/>
                <a:sym typeface="Poppins Bold"/>
              </a:rPr>
              <a:t>Menghapus Kolom yang Tidak Diperlukan</a:t>
            </a:r>
          </a:p>
          <a:p>
            <a:pPr algn="just">
              <a:lnSpc>
                <a:spcPts val="3499"/>
              </a:lnSpc>
              <a:spcBef>
                <a:spcPct val="0"/>
              </a:spcBef>
            </a:pPr>
          </a:p>
        </p:txBody>
      </p:sp>
      <p:sp>
        <p:nvSpPr>
          <p:cNvPr name="TextBox 10" id="10"/>
          <p:cNvSpPr txBox="true"/>
          <p:nvPr/>
        </p:nvSpPr>
        <p:spPr>
          <a:xfrm rot="0">
            <a:off x="630209" y="6278812"/>
            <a:ext cx="11938928" cy="441325"/>
          </a:xfrm>
          <a:prstGeom prst="rect">
            <a:avLst/>
          </a:prstGeom>
        </p:spPr>
        <p:txBody>
          <a:bodyPr anchor="t" rtlCol="false" tIns="0" lIns="0" bIns="0" rIns="0">
            <a:spAutoFit/>
          </a:bodyPr>
          <a:lstStyle/>
          <a:p>
            <a:pPr algn="just">
              <a:lnSpc>
                <a:spcPts val="3499"/>
              </a:lnSpc>
              <a:spcBef>
                <a:spcPct val="0"/>
              </a:spcBef>
            </a:pPr>
            <a:r>
              <a:rPr lang="en-US" b="true" sz="2499" spc="-59">
                <a:solidFill>
                  <a:srgbClr val="1B1B1B"/>
                </a:solidFill>
                <a:latin typeface="Poppins Bold"/>
                <a:ea typeface="Poppins Bold"/>
                <a:cs typeface="Poppins Bold"/>
                <a:sym typeface="Poppins Bold"/>
              </a:rPr>
              <a:t>Split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30209" y="2645443"/>
            <a:ext cx="10886137" cy="4128668"/>
          </a:xfrm>
          <a:custGeom>
            <a:avLst/>
            <a:gdLst/>
            <a:ahLst/>
            <a:cxnLst/>
            <a:rect r="r" b="b" t="t" l="l"/>
            <a:pathLst>
              <a:path h="4128668" w="10886137">
                <a:moveTo>
                  <a:pt x="0" y="0"/>
                </a:moveTo>
                <a:lnTo>
                  <a:pt x="10886138" y="0"/>
                </a:lnTo>
                <a:lnTo>
                  <a:pt x="10886138" y="4128669"/>
                </a:lnTo>
                <a:lnTo>
                  <a:pt x="0" y="4128669"/>
                </a:lnTo>
                <a:lnTo>
                  <a:pt x="0" y="0"/>
                </a:lnTo>
                <a:close/>
              </a:path>
            </a:pathLst>
          </a:custGeom>
          <a:blipFill>
            <a:blip r:embed="rId7"/>
            <a:stretch>
              <a:fillRect l="0" t="0" r="0" b="0"/>
            </a:stretch>
          </a:blipFill>
        </p:spPr>
      </p:sp>
      <p:sp>
        <p:nvSpPr>
          <p:cNvPr name="Freeform 6" id="6"/>
          <p:cNvSpPr/>
          <p:nvPr/>
        </p:nvSpPr>
        <p:spPr>
          <a:xfrm flipH="false" flipV="false" rot="0">
            <a:off x="651290" y="7202737"/>
            <a:ext cx="12486755" cy="1941140"/>
          </a:xfrm>
          <a:custGeom>
            <a:avLst/>
            <a:gdLst/>
            <a:ahLst/>
            <a:cxnLst/>
            <a:rect r="r" b="b" t="t" l="l"/>
            <a:pathLst>
              <a:path h="1941140" w="12486755">
                <a:moveTo>
                  <a:pt x="0" y="0"/>
                </a:moveTo>
                <a:lnTo>
                  <a:pt x="12486755" y="0"/>
                </a:lnTo>
                <a:lnTo>
                  <a:pt x="12486755" y="1941140"/>
                </a:lnTo>
                <a:lnTo>
                  <a:pt x="0" y="1941140"/>
                </a:lnTo>
                <a:lnTo>
                  <a:pt x="0" y="0"/>
                </a:lnTo>
                <a:close/>
              </a:path>
            </a:pathLst>
          </a:custGeom>
          <a:blipFill>
            <a:blip r:embed="rId8"/>
            <a:stretch>
              <a:fillRect l="0" t="0" r="0" b="0"/>
            </a:stretch>
          </a:blipFill>
        </p:spPr>
      </p:sp>
      <p:sp>
        <p:nvSpPr>
          <p:cNvPr name="TextBox 7" id="7"/>
          <p:cNvSpPr txBox="true"/>
          <p:nvPr/>
        </p:nvSpPr>
        <p:spPr>
          <a:xfrm rot="0">
            <a:off x="630209" y="456131"/>
            <a:ext cx="11938928" cy="1358920"/>
          </a:xfrm>
          <a:prstGeom prst="rect">
            <a:avLst/>
          </a:prstGeom>
        </p:spPr>
        <p:txBody>
          <a:bodyPr anchor="t" rtlCol="false" tIns="0" lIns="0" bIns="0" rIns="0">
            <a:spAutoFit/>
          </a:bodyPr>
          <a:lstStyle/>
          <a:p>
            <a:pPr algn="l">
              <a:lnSpc>
                <a:spcPts val="11198"/>
              </a:lnSpc>
              <a:spcBef>
                <a:spcPct val="0"/>
              </a:spcBef>
            </a:pPr>
            <a:r>
              <a:rPr lang="en-US" sz="7999" b="true">
                <a:solidFill>
                  <a:srgbClr val="0B5795"/>
                </a:solidFill>
                <a:latin typeface="Oswald Bold"/>
                <a:ea typeface="Oswald Bold"/>
                <a:cs typeface="Oswald Bold"/>
                <a:sym typeface="Oswald Bold"/>
              </a:rPr>
              <a:t>Data Preparation</a:t>
            </a:r>
          </a:p>
        </p:txBody>
      </p:sp>
      <p:sp>
        <p:nvSpPr>
          <p:cNvPr name="TextBox 8" id="8"/>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9" id="9"/>
          <p:cNvSpPr txBox="true"/>
          <p:nvPr/>
        </p:nvSpPr>
        <p:spPr>
          <a:xfrm rot="0">
            <a:off x="630209" y="2180745"/>
            <a:ext cx="11938928" cy="879475"/>
          </a:xfrm>
          <a:prstGeom prst="rect">
            <a:avLst/>
          </a:prstGeom>
        </p:spPr>
        <p:txBody>
          <a:bodyPr anchor="t" rtlCol="false" tIns="0" lIns="0" bIns="0" rIns="0">
            <a:spAutoFit/>
          </a:bodyPr>
          <a:lstStyle/>
          <a:p>
            <a:pPr algn="just">
              <a:lnSpc>
                <a:spcPts val="3499"/>
              </a:lnSpc>
            </a:pPr>
            <a:r>
              <a:rPr lang="en-US" b="true" sz="2499" spc="-59">
                <a:solidFill>
                  <a:srgbClr val="1B1B1B"/>
                </a:solidFill>
                <a:latin typeface="Poppins Bold"/>
                <a:ea typeface="Poppins Bold"/>
                <a:cs typeface="Poppins Bold"/>
                <a:sym typeface="Poppins Bold"/>
              </a:rPr>
              <a:t>Membuat Matriks User-Item</a:t>
            </a:r>
          </a:p>
          <a:p>
            <a:pPr algn="just">
              <a:lnSpc>
                <a:spcPts val="3499"/>
              </a:lnSpc>
              <a:spcBef>
                <a:spcPct val="0"/>
              </a:spcBef>
            </a:pPr>
          </a:p>
        </p:txBody>
      </p:sp>
      <p:sp>
        <p:nvSpPr>
          <p:cNvPr name="TextBox 10" id="10"/>
          <p:cNvSpPr txBox="true"/>
          <p:nvPr/>
        </p:nvSpPr>
        <p:spPr>
          <a:xfrm rot="0">
            <a:off x="630209" y="6707437"/>
            <a:ext cx="11938928" cy="879475"/>
          </a:xfrm>
          <a:prstGeom prst="rect">
            <a:avLst/>
          </a:prstGeom>
        </p:spPr>
        <p:txBody>
          <a:bodyPr anchor="t" rtlCol="false" tIns="0" lIns="0" bIns="0" rIns="0">
            <a:spAutoFit/>
          </a:bodyPr>
          <a:lstStyle/>
          <a:p>
            <a:pPr algn="just">
              <a:lnSpc>
                <a:spcPts val="3499"/>
              </a:lnSpc>
            </a:pPr>
            <a:r>
              <a:rPr lang="en-US" b="true" sz="2499" spc="-59">
                <a:solidFill>
                  <a:srgbClr val="1B1B1B"/>
                </a:solidFill>
                <a:latin typeface="Poppins Bold"/>
                <a:ea typeface="Poppins Bold"/>
                <a:cs typeface="Poppins Bold"/>
                <a:sym typeface="Poppins Bold"/>
              </a:rPr>
              <a:t>Memfilter User dengan Minimal 10 Interaksi</a:t>
            </a:r>
          </a:p>
          <a:p>
            <a:pPr algn="just">
              <a:lnSpc>
                <a:spcPts val="34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6" id="6"/>
          <p:cNvSpPr txBox="true"/>
          <p:nvPr/>
        </p:nvSpPr>
        <p:spPr>
          <a:xfrm rot="0">
            <a:off x="2160521" y="4060607"/>
            <a:ext cx="15098779" cy="1510055"/>
          </a:xfrm>
          <a:prstGeom prst="rect">
            <a:avLst/>
          </a:prstGeom>
        </p:spPr>
        <p:txBody>
          <a:bodyPr anchor="t" rtlCol="false" tIns="0" lIns="0" bIns="0" rIns="0">
            <a:spAutoFit/>
          </a:bodyPr>
          <a:lstStyle/>
          <a:p>
            <a:pPr algn="l">
              <a:lnSpc>
                <a:spcPts val="12318"/>
              </a:lnSpc>
              <a:spcBef>
                <a:spcPct val="0"/>
              </a:spcBef>
            </a:pPr>
            <a:r>
              <a:rPr lang="en-US" sz="8799" b="true">
                <a:solidFill>
                  <a:srgbClr val="0B5795"/>
                </a:solidFill>
                <a:latin typeface="Oswald Bold"/>
                <a:ea typeface="Oswald Bold"/>
                <a:cs typeface="Oswald Bold"/>
                <a:sym typeface="Oswald Bold"/>
              </a:rPr>
              <a:t>K-Nearest Neighbour (KNN)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8515" y="3136064"/>
            <a:ext cx="9738444" cy="4308079"/>
          </a:xfrm>
          <a:custGeom>
            <a:avLst/>
            <a:gdLst/>
            <a:ahLst/>
            <a:cxnLst/>
            <a:rect r="r" b="b" t="t" l="l"/>
            <a:pathLst>
              <a:path h="4308079" w="9738444">
                <a:moveTo>
                  <a:pt x="0" y="0"/>
                </a:moveTo>
                <a:lnTo>
                  <a:pt x="9738444" y="0"/>
                </a:lnTo>
                <a:lnTo>
                  <a:pt x="9738444" y="4308079"/>
                </a:lnTo>
                <a:lnTo>
                  <a:pt x="0" y="4308079"/>
                </a:lnTo>
                <a:lnTo>
                  <a:pt x="0" y="0"/>
                </a:lnTo>
                <a:close/>
              </a:path>
            </a:pathLst>
          </a:custGeom>
          <a:blipFill>
            <a:blip r:embed="rId7"/>
            <a:stretch>
              <a:fillRect l="0" t="0" r="0" b="-1333"/>
            </a:stretch>
          </a:blipFill>
        </p:spPr>
      </p:sp>
      <p:sp>
        <p:nvSpPr>
          <p:cNvPr name="TextBox 6" id="6"/>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
        <p:nvSpPr>
          <p:cNvPr name="TextBox 7" id="7"/>
          <p:cNvSpPr txBox="true"/>
          <p:nvPr/>
        </p:nvSpPr>
        <p:spPr>
          <a:xfrm rot="0">
            <a:off x="10352216" y="3134278"/>
            <a:ext cx="6806963" cy="3892550"/>
          </a:xfrm>
          <a:prstGeom prst="rect">
            <a:avLst/>
          </a:prstGeom>
        </p:spPr>
        <p:txBody>
          <a:bodyPr anchor="t" rtlCol="false" tIns="0" lIns="0" bIns="0" rIns="0">
            <a:spAutoFit/>
          </a:bodyPr>
          <a:lstStyle/>
          <a:p>
            <a:pPr algn="just">
              <a:lnSpc>
                <a:spcPts val="2800"/>
              </a:lnSpc>
              <a:spcBef>
                <a:spcPct val="0"/>
              </a:spcBef>
            </a:pPr>
            <a:r>
              <a:rPr lang="en-US" b="true" sz="2000" spc="-48">
                <a:solidFill>
                  <a:srgbClr val="000000"/>
                </a:solidFill>
                <a:latin typeface="Poppins Semi-Bold"/>
                <a:ea typeface="Poppins Semi-Bold"/>
                <a:cs typeface="Poppins Semi-Bold"/>
                <a:sym typeface="Poppins Semi-Bold"/>
              </a:rPr>
              <a:t>Proses tuning menggunakan GridSearchCV untuk menemukan kombinasi optimal dari parameter model K-Nearest Neighbors (KNN). Pertama, parameter yang ingin diuji didefinisikan dalam param_grid, termasuk jumlah tetangga terdekat (k), metode kemiripan (cosine atau pearson), dan jenis kolaborasi (berbasis pengguna atau item). Selanjutnya, GridSearchCV melakukan pencarian menyeluruh atas semua kombinasi parameter tersebut dengan menggunakan 3-fold cross-validation, yang membagi dataset menjadi tiga bagian untuk pelatihan dan validasi.</a:t>
            </a:r>
          </a:p>
        </p:txBody>
      </p:sp>
      <p:sp>
        <p:nvSpPr>
          <p:cNvPr name="TextBox 8" id="8"/>
          <p:cNvSpPr txBox="true"/>
          <p:nvPr/>
        </p:nvSpPr>
        <p:spPr>
          <a:xfrm rot="0">
            <a:off x="630209" y="475181"/>
            <a:ext cx="15098779" cy="1061737"/>
          </a:xfrm>
          <a:prstGeom prst="rect">
            <a:avLst/>
          </a:prstGeom>
        </p:spPr>
        <p:txBody>
          <a:bodyPr anchor="t" rtlCol="false" tIns="0" lIns="0" bIns="0" rIns="0">
            <a:spAutoFit/>
          </a:bodyPr>
          <a:lstStyle/>
          <a:p>
            <a:pPr algn="l">
              <a:lnSpc>
                <a:spcPts val="8679"/>
              </a:lnSpc>
              <a:spcBef>
                <a:spcPct val="0"/>
              </a:spcBef>
            </a:pPr>
            <a:r>
              <a:rPr lang="en-US" sz="6199" b="true">
                <a:solidFill>
                  <a:srgbClr val="0B5795"/>
                </a:solidFill>
                <a:latin typeface="Oswald Bold"/>
                <a:ea typeface="Oswald Bold"/>
                <a:cs typeface="Oswald Bold"/>
                <a:sym typeface="Oswald Bold"/>
              </a:rPr>
              <a:t>Proses Tuning dan Modelling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8515" y="2845242"/>
            <a:ext cx="8034599" cy="4712141"/>
          </a:xfrm>
          <a:custGeom>
            <a:avLst/>
            <a:gdLst/>
            <a:ahLst/>
            <a:cxnLst/>
            <a:rect r="r" b="b" t="t" l="l"/>
            <a:pathLst>
              <a:path h="4712141" w="8034599">
                <a:moveTo>
                  <a:pt x="0" y="0"/>
                </a:moveTo>
                <a:lnTo>
                  <a:pt x="8034599" y="0"/>
                </a:lnTo>
                <a:lnTo>
                  <a:pt x="8034599" y="4712141"/>
                </a:lnTo>
                <a:lnTo>
                  <a:pt x="0" y="4712141"/>
                </a:lnTo>
                <a:lnTo>
                  <a:pt x="0" y="0"/>
                </a:lnTo>
                <a:close/>
              </a:path>
            </a:pathLst>
          </a:custGeom>
          <a:blipFill>
            <a:blip r:embed="rId7"/>
            <a:stretch>
              <a:fillRect l="0" t="0" r="0" b="0"/>
            </a:stretch>
          </a:blipFill>
        </p:spPr>
      </p:sp>
      <p:sp>
        <p:nvSpPr>
          <p:cNvPr name="Freeform 6" id="6"/>
          <p:cNvSpPr/>
          <p:nvPr/>
        </p:nvSpPr>
        <p:spPr>
          <a:xfrm flipH="false" flipV="false" rot="0">
            <a:off x="8743491" y="2576906"/>
            <a:ext cx="9126417" cy="5311516"/>
          </a:xfrm>
          <a:custGeom>
            <a:avLst/>
            <a:gdLst/>
            <a:ahLst/>
            <a:cxnLst/>
            <a:rect r="r" b="b" t="t" l="l"/>
            <a:pathLst>
              <a:path h="5311516" w="9126417">
                <a:moveTo>
                  <a:pt x="0" y="0"/>
                </a:moveTo>
                <a:lnTo>
                  <a:pt x="9126417" y="0"/>
                </a:lnTo>
                <a:lnTo>
                  <a:pt x="9126417" y="5311516"/>
                </a:lnTo>
                <a:lnTo>
                  <a:pt x="0" y="5311516"/>
                </a:lnTo>
                <a:lnTo>
                  <a:pt x="0" y="0"/>
                </a:lnTo>
                <a:close/>
              </a:path>
            </a:pathLst>
          </a:custGeom>
          <a:blipFill>
            <a:blip r:embed="rId8"/>
            <a:stretch>
              <a:fillRect l="0" t="0" r="0" b="0"/>
            </a:stretch>
          </a:blipFill>
        </p:spPr>
      </p:sp>
      <p:sp>
        <p:nvSpPr>
          <p:cNvPr name="TextBox 7" id="7"/>
          <p:cNvSpPr txBox="true"/>
          <p:nvPr/>
        </p:nvSpPr>
        <p:spPr>
          <a:xfrm rot="0">
            <a:off x="238515" y="59740"/>
            <a:ext cx="11938928" cy="795036"/>
          </a:xfrm>
          <a:prstGeom prst="rect">
            <a:avLst/>
          </a:prstGeom>
        </p:spPr>
        <p:txBody>
          <a:bodyPr anchor="t" rtlCol="false" tIns="0" lIns="0" bIns="0" rIns="0">
            <a:spAutoFit/>
          </a:bodyPr>
          <a:lstStyle/>
          <a:p>
            <a:pPr algn="l">
              <a:lnSpc>
                <a:spcPts val="6579"/>
              </a:lnSpc>
              <a:spcBef>
                <a:spcPct val="0"/>
              </a:spcBef>
            </a:pPr>
            <a:r>
              <a:rPr lang="en-US" sz="4699" b="true">
                <a:solidFill>
                  <a:srgbClr val="0B5795"/>
                </a:solidFill>
                <a:latin typeface="Oswald Bold"/>
                <a:ea typeface="Oswald Bold"/>
                <a:cs typeface="Oswald Bold"/>
                <a:sym typeface="Oswald Bold"/>
              </a:rPr>
              <a:t>Visualisasi Evaluasi</a:t>
            </a:r>
          </a:p>
        </p:txBody>
      </p:sp>
      <p:sp>
        <p:nvSpPr>
          <p:cNvPr name="TextBox 8" id="8"/>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5400000">
            <a:off x="16814771" y="762500"/>
            <a:ext cx="178328" cy="710729"/>
          </a:xfrm>
          <a:custGeom>
            <a:avLst/>
            <a:gdLst/>
            <a:ahLst/>
            <a:cxnLst/>
            <a:rect r="r" b="b" t="t" l="l"/>
            <a:pathLst>
              <a:path h="710729" w="178328">
                <a:moveTo>
                  <a:pt x="0" y="0"/>
                </a:moveTo>
                <a:lnTo>
                  <a:pt x="178329" y="0"/>
                </a:lnTo>
                <a:lnTo>
                  <a:pt x="178329" y="710729"/>
                </a:lnTo>
                <a:lnTo>
                  <a:pt x="0" y="710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425380" y="737792"/>
            <a:ext cx="178328" cy="710729"/>
          </a:xfrm>
          <a:custGeom>
            <a:avLst/>
            <a:gdLst/>
            <a:ahLst/>
            <a:cxnLst/>
            <a:rect r="r" b="b" t="t" l="l"/>
            <a:pathLst>
              <a:path h="710729" w="178328">
                <a:moveTo>
                  <a:pt x="0" y="0"/>
                </a:moveTo>
                <a:lnTo>
                  <a:pt x="178328" y="0"/>
                </a:lnTo>
                <a:lnTo>
                  <a:pt x="178328" y="710729"/>
                </a:lnTo>
                <a:lnTo>
                  <a:pt x="0" y="71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222784" y="4685844"/>
            <a:ext cx="8952429" cy="1834514"/>
          </a:xfrm>
          <a:custGeom>
            <a:avLst/>
            <a:gdLst/>
            <a:ahLst/>
            <a:cxnLst/>
            <a:rect r="r" b="b" t="t" l="l"/>
            <a:pathLst>
              <a:path h="1834514" w="8952429">
                <a:moveTo>
                  <a:pt x="0" y="0"/>
                </a:moveTo>
                <a:lnTo>
                  <a:pt x="8952428" y="0"/>
                </a:lnTo>
                <a:lnTo>
                  <a:pt x="8952428" y="1834514"/>
                </a:lnTo>
                <a:lnTo>
                  <a:pt x="0" y="1834514"/>
                </a:lnTo>
                <a:lnTo>
                  <a:pt x="0" y="0"/>
                </a:lnTo>
                <a:close/>
              </a:path>
            </a:pathLst>
          </a:custGeom>
          <a:blipFill>
            <a:blip r:embed="rId7"/>
            <a:stretch>
              <a:fillRect l="0" t="0" r="0" b="0"/>
            </a:stretch>
          </a:blipFill>
        </p:spPr>
      </p:sp>
      <p:sp>
        <p:nvSpPr>
          <p:cNvPr name="Freeform 6" id="6"/>
          <p:cNvSpPr/>
          <p:nvPr/>
        </p:nvSpPr>
        <p:spPr>
          <a:xfrm flipH="false" flipV="false" rot="0">
            <a:off x="431358" y="1230559"/>
            <a:ext cx="8791426" cy="8475431"/>
          </a:xfrm>
          <a:custGeom>
            <a:avLst/>
            <a:gdLst/>
            <a:ahLst/>
            <a:cxnLst/>
            <a:rect r="r" b="b" t="t" l="l"/>
            <a:pathLst>
              <a:path h="8475431" w="8791426">
                <a:moveTo>
                  <a:pt x="0" y="0"/>
                </a:moveTo>
                <a:lnTo>
                  <a:pt x="8791426" y="0"/>
                </a:lnTo>
                <a:lnTo>
                  <a:pt x="8791426" y="8475431"/>
                </a:lnTo>
                <a:lnTo>
                  <a:pt x="0" y="8475431"/>
                </a:lnTo>
                <a:lnTo>
                  <a:pt x="0" y="0"/>
                </a:lnTo>
                <a:close/>
              </a:path>
            </a:pathLst>
          </a:custGeom>
          <a:blipFill>
            <a:blip r:embed="rId8"/>
            <a:stretch>
              <a:fillRect l="0" t="0" r="0" b="0"/>
            </a:stretch>
          </a:blipFill>
        </p:spPr>
      </p:sp>
      <p:sp>
        <p:nvSpPr>
          <p:cNvPr name="TextBox 7" id="7"/>
          <p:cNvSpPr txBox="true"/>
          <p:nvPr/>
        </p:nvSpPr>
        <p:spPr>
          <a:xfrm rot="0">
            <a:off x="238515" y="59740"/>
            <a:ext cx="11938928" cy="795036"/>
          </a:xfrm>
          <a:prstGeom prst="rect">
            <a:avLst/>
          </a:prstGeom>
        </p:spPr>
        <p:txBody>
          <a:bodyPr anchor="t" rtlCol="false" tIns="0" lIns="0" bIns="0" rIns="0">
            <a:spAutoFit/>
          </a:bodyPr>
          <a:lstStyle/>
          <a:p>
            <a:pPr algn="l">
              <a:lnSpc>
                <a:spcPts val="6579"/>
              </a:lnSpc>
              <a:spcBef>
                <a:spcPct val="0"/>
              </a:spcBef>
            </a:pPr>
            <a:r>
              <a:rPr lang="en-US" sz="4699" b="true">
                <a:solidFill>
                  <a:srgbClr val="0B5795"/>
                </a:solidFill>
                <a:latin typeface="Oswald Bold"/>
                <a:ea typeface="Oswald Bold"/>
                <a:cs typeface="Oswald Bold"/>
                <a:sym typeface="Oswald Bold"/>
              </a:rPr>
              <a:t>Top-5 Rekomendasi untuk User Tertentu</a:t>
            </a:r>
          </a:p>
        </p:txBody>
      </p:sp>
      <p:sp>
        <p:nvSpPr>
          <p:cNvPr name="TextBox 8" id="8"/>
          <p:cNvSpPr txBox="true"/>
          <p:nvPr/>
        </p:nvSpPr>
        <p:spPr>
          <a:xfrm rot="0">
            <a:off x="16853875" y="9182100"/>
            <a:ext cx="1321337" cy="523890"/>
          </a:xfrm>
          <a:prstGeom prst="rect">
            <a:avLst/>
          </a:prstGeom>
        </p:spPr>
        <p:txBody>
          <a:bodyPr anchor="t" rtlCol="false" tIns="0" lIns="0" bIns="0" rIns="0">
            <a:spAutoFit/>
          </a:bodyPr>
          <a:lstStyle/>
          <a:p>
            <a:pPr algn="r">
              <a:lnSpc>
                <a:spcPts val="41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DAGXAK4i36U</dc:identifier>
  <dcterms:modified xsi:type="dcterms:W3CDTF">2011-08-01T06:04:30Z</dcterms:modified>
  <cp:revision>1</cp:revision>
  <dc:title>Final Project-RecSys-Group09</dc:title>
</cp:coreProperties>
</file>